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Calibri (MS)" charset="1" panose="020F0502020204030204"/>
      <p:regular r:id="rId42"/>
    </p:embeddedFont>
    <p:embeddedFont>
      <p:font typeface="Calibri (MS) Bold" charset="1" panose="020F0702030404030204"/>
      <p:regular r:id="rId43"/>
    </p:embeddedFont>
    <p:embeddedFont>
      <p:font typeface="Open Sans 1 Ultra-Bold" charset="1" panose="00000000000000000000"/>
      <p:regular r:id="rId44"/>
    </p:embeddedFont>
    <p:embeddedFont>
      <p:font typeface="Open Sans 1" charset="1" panose="00000000000000000000"/>
      <p:regular r:id="rId45"/>
    </p:embeddedFont>
    <p:embeddedFont>
      <p:font typeface="League Gothic" charset="1" panose="00000500000000000000"/>
      <p:regular r:id="rId46"/>
    </p:embeddedFont>
    <p:embeddedFont>
      <p:font typeface="Poppins" charset="1" panose="00000500000000000000"/>
      <p:regular r:id="rId50"/>
    </p:embeddedFont>
    <p:embeddedFont>
      <p:font typeface="League Spartan" charset="1" panose="00000800000000000000"/>
      <p:regular r:id="rId52"/>
    </p:embeddedFont>
    <p:embeddedFont>
      <p:font typeface="Canva Sans" charset="1" panose="020B0503030501040103"/>
      <p:regular r:id="rId53"/>
    </p:embeddedFont>
    <p:embeddedFont>
      <p:font typeface="Arial" charset="1" panose="020B0604020202020204"/>
      <p:regular r:id="rId54"/>
    </p:embeddedFont>
    <p:embeddedFont>
      <p:font typeface="Open Sauce" charset="1" panose="00000500000000000000"/>
      <p:regular r:id="rId55"/>
    </p:embeddedFont>
    <p:embeddedFont>
      <p:font typeface="Open Sauce Bold" charset="1" panose="00000800000000000000"/>
      <p:regular r:id="rId56"/>
    </p:embeddedFont>
    <p:embeddedFont>
      <p:font typeface="DM Sans Bold" charset="1" panose="00000000000000000000"/>
      <p:regular r:id="rId58"/>
    </p:embeddedFont>
    <p:embeddedFont>
      <p:font typeface="Arial Bold" charset="1" panose="020B0704020202020204"/>
      <p:regular r:id="rId61"/>
    </p:embeddedFont>
    <p:embeddedFont>
      <p:font typeface="DM Sans" charset="1" panose="00000000000000000000"/>
      <p:regular r:id="rId62"/>
    </p:embeddedFont>
    <p:embeddedFont>
      <p:font typeface="Agrandir Medium" charset="1" panose="00000600000000000000"/>
      <p:regular r:id="rId63"/>
    </p:embeddedFont>
    <p:embeddedFont>
      <p:font typeface="Agrandir" charset="1" panose="00000500000000000000"/>
      <p:regular r:id="rId64"/>
    </p:embeddedFont>
    <p:embeddedFont>
      <p:font typeface="Open Sans 2" charset="1" panose="020B0606030504020204"/>
      <p:regular r:id="rId69"/>
    </p:embeddedFont>
    <p:embeddedFont>
      <p:font typeface="Now Bold" charset="1" panose="00000800000000000000"/>
      <p:regular r:id="rId71"/>
    </p:embeddedFont>
    <p:embeddedFont>
      <p:font typeface="HK Grotesk Bold" charset="1" panose="00000800000000000000"/>
      <p:regular r:id="rId72"/>
    </p:embeddedFont>
    <p:embeddedFont>
      <p:font typeface="Now" charset="1" panose="0000050000000000000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notesMasters/notesMaster1.xml" Type="http://schemas.openxmlformats.org/officeDocument/2006/relationships/notesMaster"/><Relationship Id="rId48" Target="theme/theme2.xml" Type="http://schemas.openxmlformats.org/officeDocument/2006/relationships/theme"/><Relationship Id="rId49" Target="notesSlides/notesSlide1.xml" Type="http://schemas.openxmlformats.org/officeDocument/2006/relationships/notesSlide"/><Relationship Id="rId5" Target="tableStyles.xml" Type="http://schemas.openxmlformats.org/officeDocument/2006/relationships/tableStyles"/><Relationship Id="rId50" Target="fonts/font50.fntdata" Type="http://schemas.openxmlformats.org/officeDocument/2006/relationships/font"/><Relationship Id="rId51" Target="notesSlides/notesSlide2.xml" Type="http://schemas.openxmlformats.org/officeDocument/2006/relationships/notesSlide"/><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notesSlides/notesSlide3.xml" Type="http://schemas.openxmlformats.org/officeDocument/2006/relationships/notesSlide"/><Relationship Id="rId58" Target="fonts/font58.fntdata" Type="http://schemas.openxmlformats.org/officeDocument/2006/relationships/font"/><Relationship Id="rId59" Target="notesSlides/notesSlide4.xml" Type="http://schemas.openxmlformats.org/officeDocument/2006/relationships/notesSlide"/><Relationship Id="rId6" Target="slides/slide1.xml" Type="http://schemas.openxmlformats.org/officeDocument/2006/relationships/slide"/><Relationship Id="rId60" Target="notesSlides/notesSlide5.xml" Type="http://schemas.openxmlformats.org/officeDocument/2006/relationships/notesSlide"/><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notesSlides/notesSlide6.xml" Type="http://schemas.openxmlformats.org/officeDocument/2006/relationships/notesSlide"/><Relationship Id="rId66" Target="notesSlides/notesSlide7.xml" Type="http://schemas.openxmlformats.org/officeDocument/2006/relationships/notesSlide"/><Relationship Id="rId67" Target="notesSlides/notesSlide8.xml" Type="http://schemas.openxmlformats.org/officeDocument/2006/relationships/notesSlide"/><Relationship Id="rId68" Target="notesSlides/notesSlide9.xml" Type="http://schemas.openxmlformats.org/officeDocument/2006/relationships/notesSlide"/><Relationship Id="rId69" Target="fonts/font69.fntdata" Type="http://schemas.openxmlformats.org/officeDocument/2006/relationships/font"/><Relationship Id="rId7" Target="slides/slide2.xml" Type="http://schemas.openxmlformats.org/officeDocument/2006/relationships/slide"/><Relationship Id="rId70" Target="notesSlides/notesSlide10.xml" Type="http://schemas.openxmlformats.org/officeDocument/2006/relationships/notesSlide"/><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El proceso de el subsidio ds49 tiene varias etapas: primero la postulación de las familias registradas en el Registro social de hogares , después la selección que hace el MINVU y el Serviu, más tarde viene la etapa de construcción que realizan constructoras o fundaciones como TECHO, luego las ultimas etapas del proceso viene nuestra problemática, la entrega y postventa, donde se gestionan reparaciones y reclamos.”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problema es que este proceso no es del todo eficiente,por el trabajo manual y falta de digitalización . Hoy en día encontramos errores y duplicidad de información, lo que genera retrasos en la gestión. Además, las familias se sienten ansiosas porque no tienen claridad sobre el estado de sus trámites ni transparencia en la información final de la vivienda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Describir la o las herramientas de planificación utilizada y su relación con el proyecto.</a:t>
            </a:r>
          </a:p>
          <a:p>
            <a:r>
              <a:rPr lang="en-US"/>
              <a:t>Una diapositiva.</a:t>
            </a:r>
          </a:p>
          <a:p>
            <a:r>
              <a:rPr lang="en-US"/>
              <a:t>Utilizar cronograma de inicio, indicando el cumplimiento al término del proyecto </a:t>
            </a:r>
          </a:p>
          <a:p>
            <a:r>
              <a:rPr lang="en-US"/>
              <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(Punto 1 - Gestión) "Primero, entregamos una Plataforma de Gestión Integral. No es solo una web; es un sistema que organiza todo el ecosistema del subsidio DS49. Logramos que Administradores, Técnicos y Familias interactúen en un mismo lugar, eliminando el desorden de información y garantizando seguridad en los datos."</a:t>
            </a:r>
          </a:p>
          <a:p>
            <a:r>
              <a:rPr lang="en-US"/>
              <a:t/>
            </a:r>
          </a:p>
          <a:p>
            <a:r>
              <a:rPr lang="en-US"/>
              <a:t>(Punto 2 - Trazabilidad) "Segundo, y quizás lo más crítico: la Trazabilidad. Antes, un reclamo podía perderse. Ahora, implementamos un flujo donde cada incidencia tiene un historial imborrable: sabemos quién reportó, cuándo, qué foto subió y cómo se resolvió. Esto aporta la transparencia que las familias necesitaban."</a:t>
            </a:r>
          </a:p>
          <a:p>
            <a:r>
              <a:rPr lang="en-US"/>
              <a:t/>
            </a:r>
          </a:p>
          <a:p>
            <a:r>
              <a:rPr lang="en-US"/>
              <a:t>(Punto 3 - Automatización) "Y tercero, la Automatización Documental. Sabemos que la burocracia quita tiempo valioso. Por eso, nuestro sistema genera automáticamente, con un solo clic, las actas y reportes técnicos en PDF listos para firmar, cumpliendo estrictamente con lo que exige la normativa."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primer lugar debes considerar que tal como se mencionó anteriormente, la reflexión nos ayuda a ir consolidando nuestras competencias por cuanto somos capaces de situarnos en distintos escenario. En este sentido, se recomienda iniciar la práctica reflexiva con preguntas que te lleven a la comprensión de lo que realizaste y a la relación con otros componentes del centro de práctica en el que te desempeñas, preguntas tales</a:t>
            </a:r>
          </a:p>
          <a:p>
            <a:r>
              <a:rPr lang="en-US"/>
              <a:t>como: </a:t>
            </a:r>
          </a:p>
          <a:p>
            <a:r>
              <a:rPr lang="en-US"/>
              <a:t>¿Entendí las partes de la tarea que me encargaron y cómo se conectaban?,</a:t>
            </a:r>
          </a:p>
          <a:p>
            <a:r>
              <a:rPr lang="en-US"/>
              <a:t>¿entiendo la importancia de esta tarea en el contexto de la empresa?, </a:t>
            </a:r>
          </a:p>
          <a:p>
            <a:r>
              <a:rPr lang="en-US"/>
              <a:t>¿De qué manera esta actividad se relaciona con otras actividades? </a:t>
            </a:r>
          </a:p>
          <a:p>
            <a:r>
              <a:rPr lang="en-US"/>
              <a:t>Luego se puede pasar a preguntas más complejas que refieren al análisis y evaluación de lo que se está realizando, con preguntas como</a:t>
            </a:r>
          </a:p>
          <a:p>
            <a:r>
              <a:rPr lang="en-US"/>
              <a:t> ¿Fueron eficaces las estrategias, habilidades o procedimientos que usé para desarrollar la actividad?  </a:t>
            </a:r>
          </a:p>
          <a:p>
            <a:r>
              <a:rPr lang="en-US"/>
              <a:t>¿Qué estoy aprendiendo o. aprendí ?  ¿Por qué es importante?</a:t>
            </a:r>
          </a:p>
          <a:p>
            <a:r>
              <a:rPr lang="en-US"/>
              <a:t>Finalmente, es importante reflexionar sobre cómo podría mejorar el desempeño, cómo esto aporta a mi perfil profesional, entre otras. Además de analizar cuáles son los espacios de mejora del centro de práctica y cómo desde su rol como especialista puede aportar.</a:t>
            </a:r>
          </a:p>
          <a:p>
            <a:r>
              <a:rPr lang="en-US"/>
              <a:t/>
            </a:r>
          </a:p>
          <a:p>
            <a:r>
              <a:rPr lang="en-US"/>
              <a:t/>
            </a:r>
          </a:p>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Opcionales a tu presentación </a:t>
            </a:r>
          </a:p>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88.png" Type="http://schemas.openxmlformats.org/officeDocument/2006/relationships/image"/><Relationship Id="rId13" Target="../media/image89.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4.png" Type="http://schemas.openxmlformats.org/officeDocument/2006/relationships/image"/><Relationship Id="rId9" Target="../media/image9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png" Type="http://schemas.openxmlformats.org/officeDocument/2006/relationships/image"/><Relationship Id="rId11" Target="../media/image104.png" Type="http://schemas.openxmlformats.org/officeDocument/2006/relationships/image"/><Relationship Id="rId12" Target="../media/image105.svg" Type="http://schemas.openxmlformats.org/officeDocument/2006/relationships/image"/><Relationship Id="rId13" Target="../media/image106.png" Type="http://schemas.openxmlformats.org/officeDocument/2006/relationships/image"/><Relationship Id="rId14" Target="../media/image107.svg" Type="http://schemas.openxmlformats.org/officeDocument/2006/relationships/image"/><Relationship Id="rId15" Target="../media/image108.png" Type="http://schemas.openxmlformats.org/officeDocument/2006/relationships/image"/><Relationship Id="rId16" Target="../media/image109.sv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98.pn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101.png" Type="http://schemas.openxmlformats.org/officeDocument/2006/relationships/image"/><Relationship Id="rId9" Target="../media/image10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17.svg" Type="http://schemas.openxmlformats.org/officeDocument/2006/relationships/image"/><Relationship Id="rId12" Target="../media/image118.png" Type="http://schemas.openxmlformats.org/officeDocument/2006/relationships/image"/><Relationship Id="rId13" Target="../media/image119.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112.png" Type="http://schemas.openxmlformats.org/officeDocument/2006/relationships/image"/><Relationship Id="rId7" Target="../media/image113.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6.png" Type="http://schemas.openxmlformats.org/officeDocument/2006/relationships/image"/><Relationship Id="rId11" Target="../media/image127.png" Type="http://schemas.openxmlformats.org/officeDocument/2006/relationships/image"/><Relationship Id="rId12" Target="../media/image128.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20.png" Type="http://schemas.openxmlformats.org/officeDocument/2006/relationships/image"/><Relationship Id="rId5" Target="../media/image121.png" Type="http://schemas.openxmlformats.org/officeDocument/2006/relationships/image"/><Relationship Id="rId6" Target="../media/image122.png" Type="http://schemas.openxmlformats.org/officeDocument/2006/relationships/image"/><Relationship Id="rId7" Target="../media/image123.png" Type="http://schemas.openxmlformats.org/officeDocument/2006/relationships/image"/><Relationship Id="rId8" Target="../media/image124.png" Type="http://schemas.openxmlformats.org/officeDocument/2006/relationships/image"/><Relationship Id="rId9" Target="../media/image1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29.jpeg" Type="http://schemas.openxmlformats.org/officeDocument/2006/relationships/image"/><Relationship Id="rId5" Target="../media/image127.png" Type="http://schemas.openxmlformats.org/officeDocument/2006/relationships/image"/><Relationship Id="rId6" Target="../media/image1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5.sv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130.png" Type="http://schemas.openxmlformats.org/officeDocument/2006/relationships/image"/><Relationship Id="rId6" Target="../media/image131.svg" Type="http://schemas.openxmlformats.org/officeDocument/2006/relationships/image"/><Relationship Id="rId7" Target="../media/image132.png" Type="http://schemas.openxmlformats.org/officeDocument/2006/relationships/image"/><Relationship Id="rId8" Target="../media/image133.svg" Type="http://schemas.openxmlformats.org/officeDocument/2006/relationships/image"/><Relationship Id="rId9" Target="../media/image1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6.jpeg" Type="http://schemas.openxmlformats.org/officeDocument/2006/relationships/image"/><Relationship Id="rId3" Target="../media/VAG6UrxPTjE.mp4" Type="http://schemas.openxmlformats.org/officeDocument/2006/relationships/video"/><Relationship Id="rId4" Target="../media/VAG6UrxPTjE.mp4" Type="http://schemas.microsoft.com/office/2007/relationships/media"/><Relationship Id="rId5" Target="../media/image2.jpeg" Type="http://schemas.openxmlformats.org/officeDocument/2006/relationships/image"/><Relationship Id="rId6"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6.png" Type="http://schemas.openxmlformats.org/officeDocument/2006/relationships/image"/><Relationship Id="rId11" Target="../media/image147.svg" Type="http://schemas.openxmlformats.org/officeDocument/2006/relationships/image"/><Relationship Id="rId12" Target="../media/image148.png" Type="http://schemas.openxmlformats.org/officeDocument/2006/relationships/image"/><Relationship Id="rId13" Target="../media/image149.svg" Type="http://schemas.openxmlformats.org/officeDocument/2006/relationships/image"/><Relationship Id="rId14" Target="../media/image150.png" Type="http://schemas.openxmlformats.org/officeDocument/2006/relationships/image"/><Relationship Id="rId15" Target="../media/image151.svg" Type="http://schemas.openxmlformats.org/officeDocument/2006/relationships/image"/><Relationship Id="rId2" Target="../notesSlides/notesSlide8.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141.png" Type="http://schemas.openxmlformats.org/officeDocument/2006/relationships/image"/><Relationship Id="rId6" Target="../media/image142.svg" Type="http://schemas.openxmlformats.org/officeDocument/2006/relationships/image"/><Relationship Id="rId7" Target="../media/image143.svg" Type="http://schemas.openxmlformats.org/officeDocument/2006/relationships/image"/><Relationship Id="rId8" Target="../media/image144.png" Type="http://schemas.openxmlformats.org/officeDocument/2006/relationships/image"/><Relationship Id="rId9" Target="../media/image14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52.png" Type="http://schemas.openxmlformats.org/officeDocument/2006/relationships/image"/><Relationship Id="rId5" Target="../media/image153.png" Type="http://schemas.openxmlformats.org/officeDocument/2006/relationships/image"/><Relationship Id="rId6" Target="../media/image15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55.png" Type="http://schemas.openxmlformats.org/officeDocument/2006/relationships/image"/><Relationship Id="rId5" Target="../embeddings/oleObject1.bin" Type="http://schemas.openxmlformats.org/officeDocument/2006/relationships/oleObjec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3.png" Type="http://schemas.openxmlformats.org/officeDocument/2006/relationships/image"/><Relationship Id="rId11" Target="../media/image164.png" Type="http://schemas.openxmlformats.org/officeDocument/2006/relationships/image"/><Relationship Id="rId12" Target="../media/image165.svg" Type="http://schemas.openxmlformats.org/officeDocument/2006/relationships/image"/><Relationship Id="rId13" Target="../media/image166.png" Type="http://schemas.openxmlformats.org/officeDocument/2006/relationships/image"/><Relationship Id="rId14" Target="../media/image167.svg" Type="http://schemas.openxmlformats.org/officeDocument/2006/relationships/image"/><Relationship Id="rId15" Target="../media/image168.png" Type="http://schemas.openxmlformats.org/officeDocument/2006/relationships/image"/><Relationship Id="rId16" Target="../media/image169.svg" Type="http://schemas.openxmlformats.org/officeDocument/2006/relationships/image"/><Relationship Id="rId2" Target="../notesSlides/notesSlide10.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158.png" Type="http://schemas.openxmlformats.org/officeDocument/2006/relationships/image"/><Relationship Id="rId6" Target="../media/image159.png" Type="http://schemas.openxmlformats.org/officeDocument/2006/relationships/image"/><Relationship Id="rId7" Target="../media/image160.svg" Type="http://schemas.openxmlformats.org/officeDocument/2006/relationships/image"/><Relationship Id="rId8" Target="../media/image161.png" Type="http://schemas.openxmlformats.org/officeDocument/2006/relationships/image"/><Relationship Id="rId9" Target="../media/image16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7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7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notesSlides/notesSlide1.xml" Type="http://schemas.openxmlformats.org/officeDocument/2006/relationships/notesSlide"/><Relationship Id="rId20" Target="../media/image25.svg" Type="http://schemas.openxmlformats.org/officeDocument/2006/relationships/image"/><Relationship Id="rId21" Target="../media/image1.png" Type="http://schemas.openxmlformats.org/officeDocument/2006/relationships/image"/><Relationship Id="rId22" Target="../media/image2.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72.png" Type="http://schemas.openxmlformats.org/officeDocument/2006/relationships/image"/><Relationship Id="rId5" Target="../embeddings/oleObject2.bin" Type="http://schemas.openxmlformats.org/officeDocument/2006/relationships/oleObject"/><Relationship Id="rId6" Target="../media/image173.png" Type="http://schemas.openxmlformats.org/officeDocument/2006/relationships/image"/><Relationship Id="rId7" Target="../embeddings/oleObject3.bin" Type="http://schemas.openxmlformats.org/officeDocument/2006/relationships/oleObjec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74.png" Type="http://schemas.openxmlformats.org/officeDocument/2006/relationships/image"/><Relationship Id="rId5" Target="../media/image175.svg" Type="http://schemas.openxmlformats.org/officeDocument/2006/relationships/image"/><Relationship Id="rId6" Target="../media/image176.png" Type="http://schemas.openxmlformats.org/officeDocument/2006/relationships/image"/><Relationship Id="rId7" Target="../media/image177.svg" Type="http://schemas.openxmlformats.org/officeDocument/2006/relationships/image"/><Relationship Id="rId8" Target="../media/image178.png" Type="http://schemas.openxmlformats.org/officeDocument/2006/relationships/image"/><Relationship Id="rId9" Target="../media/image17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80.png" Type="http://schemas.openxmlformats.org/officeDocument/2006/relationships/image"/><Relationship Id="rId5" Target="../media/image181.svg" Type="http://schemas.openxmlformats.org/officeDocument/2006/relationships/image"/><Relationship Id="rId6" Target="../media/image182.png" Type="http://schemas.openxmlformats.org/officeDocument/2006/relationships/image"/><Relationship Id="rId7" Target="../media/image183.svg" Type="http://schemas.openxmlformats.org/officeDocument/2006/relationships/image"/><Relationship Id="rId8" Target="../media/image184.png" Type="http://schemas.openxmlformats.org/officeDocument/2006/relationships/image"/><Relationship Id="rId9" Target="../media/image18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8.png" Type="http://schemas.openxmlformats.org/officeDocument/2006/relationships/image"/><Relationship Id="rId11" Target="../media/image189.svg" Type="http://schemas.openxmlformats.org/officeDocument/2006/relationships/image"/><Relationship Id="rId12" Target="../media/image190.png" Type="http://schemas.openxmlformats.org/officeDocument/2006/relationships/image"/><Relationship Id="rId13" Target="../media/image191.svg" Type="http://schemas.openxmlformats.org/officeDocument/2006/relationships/image"/><Relationship Id="rId14" Target="../media/image192.png" Type="http://schemas.openxmlformats.org/officeDocument/2006/relationships/image"/><Relationship Id="rId15" Target="../media/image193.png" Type="http://schemas.openxmlformats.org/officeDocument/2006/relationships/image"/><Relationship Id="rId16" Target="../media/image194.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58.png" Type="http://schemas.openxmlformats.org/officeDocument/2006/relationships/image"/><Relationship Id="rId5" Target="../media/image159.png" Type="http://schemas.openxmlformats.org/officeDocument/2006/relationships/image"/><Relationship Id="rId6" Target="../media/image160.svg" Type="http://schemas.openxmlformats.org/officeDocument/2006/relationships/image"/><Relationship Id="rId7" Target="../media/image3.png" Type="http://schemas.openxmlformats.org/officeDocument/2006/relationships/image"/><Relationship Id="rId8" Target="../media/image186.png" Type="http://schemas.openxmlformats.org/officeDocument/2006/relationships/image"/><Relationship Id="rId9" Target="../media/image187.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1.png" Type="http://schemas.openxmlformats.org/officeDocument/2006/relationships/image"/><Relationship Id="rId14" Target="../media/image2.jpeg" Type="http://schemas.openxmlformats.org/officeDocument/2006/relationships/image"/><Relationship Id="rId2" Target="../notesSlides/notesSlide2.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jpeg" Type="http://schemas.openxmlformats.org/officeDocument/2006/relationships/image"/><Relationship Id="rId5" Target="../media/image1.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1.png" Type="http://schemas.openxmlformats.org/officeDocument/2006/relationships/image"/><Relationship Id="rId8" Target="../media/image2.jpeg" Type="http://schemas.openxmlformats.org/officeDocument/2006/relationships/image"/><Relationship Id="rId9" Target="../media/image4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14" Target="../media/image57.png" Type="http://schemas.openxmlformats.org/officeDocument/2006/relationships/image"/><Relationship Id="rId15" Target="../media/image58.sv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17" Target="../media/image71.png" Type="http://schemas.openxmlformats.org/officeDocument/2006/relationships/image"/><Relationship Id="rId18" Target="../media/image72.svg" Type="http://schemas.openxmlformats.org/officeDocument/2006/relationships/image"/><Relationship Id="rId19" Target="../media/image1.png" Type="http://schemas.openxmlformats.org/officeDocument/2006/relationships/image"/><Relationship Id="rId2" Target="../notesSlides/notesSlide4.xml" Type="http://schemas.openxmlformats.org/officeDocument/2006/relationships/notesSlide"/><Relationship Id="rId20" Target="../media/image2.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1.pn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12" Target="../media/image1.png" Type="http://schemas.openxmlformats.org/officeDocument/2006/relationships/image"/><Relationship Id="rId13" Target="../media/image2.jpeg" Type="http://schemas.openxmlformats.org/officeDocument/2006/relationships/image"/><Relationship Id="rId2" Target="../notesSlides/notesSlide5.xml" Type="http://schemas.openxmlformats.org/officeDocument/2006/relationships/notesSlide"/><Relationship Id="rId3" Target="../media/image55.png" Type="http://schemas.openxmlformats.org/officeDocument/2006/relationships/image"/><Relationship Id="rId4" Target="../media/image56.sv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83666" y="47333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2938697" y="488197"/>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2752502" y="3404050"/>
            <a:ext cx="12039076" cy="2686050"/>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PROYECTO “Plataforma de gestión de viviendas TECHO- Chile”</a:t>
            </a:r>
          </a:p>
          <a:p>
            <a:pPr algn="ctr">
              <a:lnSpc>
                <a:spcPts val="4320"/>
              </a:lnSpc>
            </a:pPr>
            <a:r>
              <a:rPr lang="en-US" sz="3600">
                <a:solidFill>
                  <a:srgbClr val="000000"/>
                </a:solidFill>
                <a:latin typeface="Calibri (MS)"/>
                <a:ea typeface="Calibri (MS)"/>
                <a:cs typeface="Calibri (MS)"/>
                <a:sym typeface="Calibri (MS)"/>
              </a:rPr>
              <a:t>PRESENTACIÓN FINAL CAPSTONE</a:t>
            </a:r>
          </a:p>
        </p:txBody>
      </p:sp>
      <p:sp>
        <p:nvSpPr>
          <p:cNvPr name="TextBox 7" id="7"/>
          <p:cNvSpPr txBox="true"/>
          <p:nvPr/>
        </p:nvSpPr>
        <p:spPr>
          <a:xfrm rot="0">
            <a:off x="671416" y="7910255"/>
            <a:ext cx="6145308" cy="1485900"/>
          </a:xfrm>
          <a:prstGeom prst="rect">
            <a:avLst/>
          </a:prstGeom>
        </p:spPr>
        <p:txBody>
          <a:bodyPr anchor="t" rtlCol="false" tIns="0" lIns="0" bIns="0" rIns="0">
            <a:spAutoFit/>
          </a:bodyPr>
          <a:lstStyle/>
          <a:p>
            <a:pPr algn="l">
              <a:lnSpc>
                <a:spcPts val="2879"/>
              </a:lnSpc>
            </a:pPr>
            <a:r>
              <a:rPr lang="en-US" sz="2400" b="true">
                <a:solidFill>
                  <a:srgbClr val="000000"/>
                </a:solidFill>
                <a:latin typeface="Calibri (MS) Bold"/>
                <a:ea typeface="Calibri (MS) Bold"/>
                <a:cs typeface="Calibri (MS) Bold"/>
                <a:sym typeface="Calibri (MS) Bold"/>
              </a:rPr>
              <a:t>Duoc UC Sede San Bernardo </a:t>
            </a:r>
          </a:p>
          <a:p>
            <a:pPr algn="l">
              <a:lnSpc>
                <a:spcPts val="2879"/>
              </a:lnSpc>
            </a:pPr>
            <a:r>
              <a:rPr lang="en-US" sz="2400">
                <a:solidFill>
                  <a:srgbClr val="000000"/>
                </a:solidFill>
                <a:latin typeface="Calibri (MS)"/>
                <a:ea typeface="Calibri (MS)"/>
                <a:cs typeface="Calibri (MS)"/>
                <a:sym typeface="Calibri (MS)"/>
              </a:rPr>
              <a:t>Escuela de Informática y Telecomunicaciones</a:t>
            </a:r>
          </a:p>
          <a:p>
            <a:pPr algn="l">
              <a:lnSpc>
                <a:spcPts val="2879"/>
              </a:lnSpc>
            </a:pPr>
            <a:r>
              <a:rPr lang="en-US" sz="2400">
                <a:solidFill>
                  <a:srgbClr val="000000"/>
                </a:solidFill>
                <a:latin typeface="Calibri (MS)"/>
                <a:ea typeface="Calibri (MS)"/>
                <a:cs typeface="Calibri (MS)"/>
                <a:sym typeface="Calibri (MS)"/>
              </a:rPr>
              <a:t>Ingeniería en Informática</a:t>
            </a:r>
          </a:p>
          <a:p>
            <a:pPr algn="l">
              <a:lnSpc>
                <a:spcPts val="2879"/>
              </a:lnSpc>
            </a:pPr>
            <a:r>
              <a:rPr lang="en-US" sz="2400">
                <a:solidFill>
                  <a:srgbClr val="000000"/>
                </a:solidFill>
                <a:latin typeface="Calibri (MS)"/>
                <a:ea typeface="Calibri (MS)"/>
                <a:cs typeface="Calibri (MS)"/>
                <a:sym typeface="Calibri (MS)"/>
              </a:rPr>
              <a:t>2025</a:t>
            </a:r>
          </a:p>
        </p:txBody>
      </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6681354" y="1553130"/>
            <a:ext cx="4181372" cy="1736619"/>
          </a:xfrm>
          <a:custGeom>
            <a:avLst/>
            <a:gdLst/>
            <a:ahLst/>
            <a:cxnLst/>
            <a:rect r="r" b="b" t="t" l="l"/>
            <a:pathLst>
              <a:path h="1736619" w="4181372">
                <a:moveTo>
                  <a:pt x="0" y="0"/>
                </a:moveTo>
                <a:lnTo>
                  <a:pt x="4181373" y="0"/>
                </a:lnTo>
                <a:lnTo>
                  <a:pt x="4181373" y="1736620"/>
                </a:lnTo>
                <a:lnTo>
                  <a:pt x="0" y="1736620"/>
                </a:lnTo>
                <a:lnTo>
                  <a:pt x="0" y="0"/>
                </a:lnTo>
                <a:close/>
              </a:path>
            </a:pathLst>
          </a:custGeom>
          <a:blipFill>
            <a:blip r:embed="rId4"/>
            <a:stretch>
              <a:fillRect l="0" t="-73567" r="0" b="-67209"/>
            </a:stretch>
          </a:blipFill>
        </p:spPr>
      </p:sp>
      <p:sp>
        <p:nvSpPr>
          <p:cNvPr name="TextBox 12" id="12"/>
          <p:cNvSpPr txBox="true"/>
          <p:nvPr/>
        </p:nvSpPr>
        <p:spPr>
          <a:xfrm rot="0">
            <a:off x="6617188" y="6309175"/>
            <a:ext cx="3704034"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ns 1 Ultra-Bold"/>
                <a:ea typeface="Open Sans 1 Ultra-Bold"/>
                <a:cs typeface="Open Sans 1 Ultra-Bold"/>
                <a:sym typeface="Open Sans 1 Ultra-Bold"/>
              </a:rPr>
              <a:t>Docente</a:t>
            </a:r>
          </a:p>
          <a:p>
            <a:pPr algn="ctr">
              <a:lnSpc>
                <a:spcPts val="3359"/>
              </a:lnSpc>
              <a:spcBef>
                <a:spcPct val="0"/>
              </a:spcBef>
            </a:pPr>
            <a:r>
              <a:rPr lang="en-US" sz="2400">
                <a:solidFill>
                  <a:srgbClr val="000000"/>
                </a:solidFill>
                <a:latin typeface="Open Sans 1"/>
                <a:ea typeface="Open Sans 1"/>
                <a:cs typeface="Open Sans 1"/>
                <a:sym typeface="Open Sans 1"/>
              </a:rPr>
              <a:t>Mallén González González</a:t>
            </a:r>
          </a:p>
        </p:txBody>
      </p:sp>
      <p:sp>
        <p:nvSpPr>
          <p:cNvPr name="TextBox 13" id="13"/>
          <p:cNvSpPr txBox="true"/>
          <p:nvPr/>
        </p:nvSpPr>
        <p:spPr>
          <a:xfrm rot="0">
            <a:off x="13347376" y="7604760"/>
            <a:ext cx="3911924" cy="1653540"/>
          </a:xfrm>
          <a:prstGeom prst="rect">
            <a:avLst/>
          </a:prstGeom>
        </p:spPr>
        <p:txBody>
          <a:bodyPr anchor="t" rtlCol="false" tIns="0" lIns="0" bIns="0" rIns="0">
            <a:spAutoFit/>
          </a:bodyPr>
          <a:lstStyle/>
          <a:p>
            <a:pPr algn="just">
              <a:lnSpc>
                <a:spcPts val="3359"/>
              </a:lnSpc>
              <a:spcBef>
                <a:spcPct val="0"/>
              </a:spcBef>
            </a:pPr>
            <a:r>
              <a:rPr lang="en-US" b="true" sz="2400">
                <a:solidFill>
                  <a:srgbClr val="000000"/>
                </a:solidFill>
                <a:latin typeface="Open Sans 1 Ultra-Bold"/>
                <a:ea typeface="Open Sans 1 Ultra-Bold"/>
                <a:cs typeface="Open Sans 1 Ultra-Bold"/>
                <a:sym typeface="Open Sans 1 Ultra-Bold"/>
              </a:rPr>
              <a:t>Equipo alumnos</a:t>
            </a:r>
          </a:p>
          <a:p>
            <a:pPr algn="just">
              <a:lnSpc>
                <a:spcPts val="3359"/>
              </a:lnSpc>
              <a:spcBef>
                <a:spcPct val="0"/>
              </a:spcBef>
            </a:pPr>
            <a:r>
              <a:rPr lang="en-US" sz="2400">
                <a:solidFill>
                  <a:srgbClr val="000000"/>
                </a:solidFill>
                <a:latin typeface="Open Sans 1"/>
                <a:ea typeface="Open Sans 1"/>
                <a:cs typeface="Open Sans 1"/>
                <a:sym typeface="Open Sans 1"/>
              </a:rPr>
              <a:t>Denihann Maturana Bustos</a:t>
            </a:r>
          </a:p>
          <a:p>
            <a:pPr algn="just">
              <a:lnSpc>
                <a:spcPts val="3359"/>
              </a:lnSpc>
              <a:spcBef>
                <a:spcPct val="0"/>
              </a:spcBef>
            </a:pPr>
            <a:r>
              <a:rPr lang="en-US" sz="2400">
                <a:solidFill>
                  <a:srgbClr val="000000"/>
                </a:solidFill>
                <a:latin typeface="Open Sans 1"/>
                <a:ea typeface="Open Sans 1"/>
                <a:cs typeface="Open Sans 1"/>
                <a:sym typeface="Open Sans 1"/>
              </a:rPr>
              <a:t>Brandon Weisser Diaz</a:t>
            </a:r>
          </a:p>
          <a:p>
            <a:pPr algn="just">
              <a:lnSpc>
                <a:spcPts val="3359"/>
              </a:lnSpc>
              <a:spcBef>
                <a:spcPct val="0"/>
              </a:spcBef>
            </a:pPr>
            <a:r>
              <a:rPr lang="en-US" sz="2400">
                <a:solidFill>
                  <a:srgbClr val="000000"/>
                </a:solidFill>
                <a:latin typeface="Open Sans 1"/>
                <a:ea typeface="Open Sans 1"/>
                <a:cs typeface="Open Sans 1"/>
                <a:sym typeface="Open Sans 1"/>
              </a:rPr>
              <a:t>Damián Almazabal Paredes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2199959" y="3423670"/>
            <a:ext cx="6043916" cy="4106685"/>
            <a:chOff x="0" y="0"/>
            <a:chExt cx="8058555" cy="5475580"/>
          </a:xfrm>
        </p:grpSpPr>
        <p:sp>
          <p:nvSpPr>
            <p:cNvPr name="Freeform 9" id="9"/>
            <p:cNvSpPr/>
            <p:nvPr/>
          </p:nvSpPr>
          <p:spPr>
            <a:xfrm flipH="false" flipV="false" rot="0">
              <a:off x="0" y="1472540"/>
              <a:ext cx="1585085" cy="2113447"/>
            </a:xfrm>
            <a:custGeom>
              <a:avLst/>
              <a:gdLst/>
              <a:ahLst/>
              <a:cxnLst/>
              <a:rect r="r" b="b" t="t" l="l"/>
              <a:pathLst>
                <a:path h="2113447" w="1585085">
                  <a:moveTo>
                    <a:pt x="0" y="0"/>
                  </a:moveTo>
                  <a:lnTo>
                    <a:pt x="1585085" y="0"/>
                  </a:lnTo>
                  <a:lnTo>
                    <a:pt x="1585085" y="2113448"/>
                  </a:lnTo>
                  <a:lnTo>
                    <a:pt x="0" y="2113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166085" y="0"/>
              <a:ext cx="1928200" cy="1959221"/>
            </a:xfrm>
            <a:custGeom>
              <a:avLst/>
              <a:gdLst/>
              <a:ahLst/>
              <a:cxnLst/>
              <a:rect r="r" b="b" t="t" l="l"/>
              <a:pathLst>
                <a:path h="1959221" w="1928200">
                  <a:moveTo>
                    <a:pt x="0" y="0"/>
                  </a:moveTo>
                  <a:lnTo>
                    <a:pt x="1928200" y="0"/>
                  </a:lnTo>
                  <a:lnTo>
                    <a:pt x="1928200" y="1959221"/>
                  </a:lnTo>
                  <a:lnTo>
                    <a:pt x="0" y="1959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732528">
              <a:off x="1104736" y="765160"/>
              <a:ext cx="1782273" cy="470074"/>
            </a:xfrm>
            <a:custGeom>
              <a:avLst/>
              <a:gdLst/>
              <a:ahLst/>
              <a:cxnLst/>
              <a:rect r="r" b="b" t="t" l="l"/>
              <a:pathLst>
                <a:path h="470074" w="1782273">
                  <a:moveTo>
                    <a:pt x="0" y="0"/>
                  </a:moveTo>
                  <a:lnTo>
                    <a:pt x="1782273" y="0"/>
                  </a:lnTo>
                  <a:lnTo>
                    <a:pt x="1782273" y="470074"/>
                  </a:lnTo>
                  <a:lnTo>
                    <a:pt x="0" y="470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927205" y="1744588"/>
              <a:ext cx="2131350" cy="1871713"/>
            </a:xfrm>
            <a:custGeom>
              <a:avLst/>
              <a:gdLst/>
              <a:ahLst/>
              <a:cxnLst/>
              <a:rect r="r" b="b" t="t" l="l"/>
              <a:pathLst>
                <a:path h="1871713" w="2131350">
                  <a:moveTo>
                    <a:pt x="0" y="0"/>
                  </a:moveTo>
                  <a:lnTo>
                    <a:pt x="2131350" y="0"/>
                  </a:lnTo>
                  <a:lnTo>
                    <a:pt x="2131350" y="1871713"/>
                  </a:lnTo>
                  <a:lnTo>
                    <a:pt x="0" y="18717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1556407">
              <a:off x="5678516" y="730177"/>
              <a:ext cx="1782273" cy="470074"/>
            </a:xfrm>
            <a:custGeom>
              <a:avLst/>
              <a:gdLst/>
              <a:ahLst/>
              <a:cxnLst/>
              <a:rect r="r" b="b" t="t" l="l"/>
              <a:pathLst>
                <a:path h="470074" w="1782273">
                  <a:moveTo>
                    <a:pt x="0" y="0"/>
                  </a:moveTo>
                  <a:lnTo>
                    <a:pt x="1782273" y="0"/>
                  </a:lnTo>
                  <a:lnTo>
                    <a:pt x="1782273" y="470074"/>
                  </a:lnTo>
                  <a:lnTo>
                    <a:pt x="0" y="470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201298" y="4017228"/>
              <a:ext cx="1857774" cy="1458353"/>
            </a:xfrm>
            <a:custGeom>
              <a:avLst/>
              <a:gdLst/>
              <a:ahLst/>
              <a:cxnLst/>
              <a:rect r="r" b="b" t="t" l="l"/>
              <a:pathLst>
                <a:path h="1458353" w="1857774">
                  <a:moveTo>
                    <a:pt x="0" y="0"/>
                  </a:moveTo>
                  <a:lnTo>
                    <a:pt x="1857774" y="0"/>
                  </a:lnTo>
                  <a:lnTo>
                    <a:pt x="1857774" y="1458352"/>
                  </a:lnTo>
                  <a:lnTo>
                    <a:pt x="0" y="14583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9028728">
              <a:off x="5691428" y="4262109"/>
              <a:ext cx="1782273" cy="470074"/>
            </a:xfrm>
            <a:custGeom>
              <a:avLst/>
              <a:gdLst/>
              <a:ahLst/>
              <a:cxnLst/>
              <a:rect r="r" b="b" t="t" l="l"/>
              <a:pathLst>
                <a:path h="470074" w="1782273">
                  <a:moveTo>
                    <a:pt x="0" y="0"/>
                  </a:moveTo>
                  <a:lnTo>
                    <a:pt x="1782273" y="0"/>
                  </a:lnTo>
                  <a:lnTo>
                    <a:pt x="1782273" y="470075"/>
                  </a:lnTo>
                  <a:lnTo>
                    <a:pt x="0" y="470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9280725">
              <a:off x="1092537" y="4212071"/>
              <a:ext cx="1782273" cy="470074"/>
            </a:xfrm>
            <a:custGeom>
              <a:avLst/>
              <a:gdLst/>
              <a:ahLst/>
              <a:cxnLst/>
              <a:rect r="r" b="b" t="t" l="l"/>
              <a:pathLst>
                <a:path h="470074" w="1782273">
                  <a:moveTo>
                    <a:pt x="0" y="0"/>
                  </a:moveTo>
                  <a:lnTo>
                    <a:pt x="1782272" y="0"/>
                  </a:lnTo>
                  <a:lnTo>
                    <a:pt x="1782272" y="470075"/>
                  </a:lnTo>
                  <a:lnTo>
                    <a:pt x="0" y="470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7" id="17"/>
          <p:cNvGrpSpPr/>
          <p:nvPr/>
        </p:nvGrpSpPr>
        <p:grpSpPr>
          <a:xfrm rot="0">
            <a:off x="5685940" y="255723"/>
            <a:ext cx="6172200" cy="464948"/>
            <a:chOff x="0" y="0"/>
            <a:chExt cx="8229600" cy="619930"/>
          </a:xfrm>
        </p:grpSpPr>
        <p:sp>
          <p:nvSpPr>
            <p:cNvPr name="Freeform 18" id="18"/>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9" id="19"/>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0" id="20"/>
          <p:cNvSpPr txBox="true"/>
          <p:nvPr/>
        </p:nvSpPr>
        <p:spPr>
          <a:xfrm rot="0">
            <a:off x="3409949" y="1547245"/>
            <a:ext cx="11456075"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Metodología: Extreme Programming (XP)</a:t>
            </a:r>
          </a:p>
        </p:txBody>
      </p:sp>
      <p:sp>
        <p:nvSpPr>
          <p:cNvPr name="TextBox 21" id="21"/>
          <p:cNvSpPr txBox="true"/>
          <p:nvPr/>
        </p:nvSpPr>
        <p:spPr>
          <a:xfrm rot="0">
            <a:off x="9287875" y="3942924"/>
            <a:ext cx="7407252" cy="3328216"/>
          </a:xfrm>
          <a:prstGeom prst="rect">
            <a:avLst/>
          </a:prstGeom>
        </p:spPr>
        <p:txBody>
          <a:bodyPr anchor="t" rtlCol="false" tIns="0" lIns="0" bIns="0" rIns="0">
            <a:spAutoFit/>
          </a:bodyPr>
          <a:lstStyle/>
          <a:p>
            <a:pPr algn="l">
              <a:lnSpc>
                <a:spcPts val="4406"/>
              </a:lnSpc>
            </a:pPr>
            <a:r>
              <a:rPr lang="en-US" sz="3671" b="true">
                <a:solidFill>
                  <a:srgbClr val="000000"/>
                </a:solidFill>
                <a:latin typeface="Arial Bold"/>
                <a:ea typeface="Arial Bold"/>
                <a:cs typeface="Arial Bold"/>
                <a:sym typeface="Arial Bold"/>
              </a:rPr>
              <a:t>Practicas implementadas</a:t>
            </a:r>
          </a:p>
          <a:p>
            <a:pPr algn="l" marL="792750" indent="-396375" lvl="1">
              <a:lnSpc>
                <a:spcPts val="4406"/>
              </a:lnSpc>
              <a:buFont typeface="Arial"/>
              <a:buChar char="•"/>
            </a:pPr>
            <a:r>
              <a:rPr lang="en-US" sz="3671">
                <a:solidFill>
                  <a:srgbClr val="000000"/>
                </a:solidFill>
                <a:latin typeface="Arial"/>
                <a:ea typeface="Arial"/>
                <a:cs typeface="Arial"/>
                <a:sym typeface="Arial"/>
              </a:rPr>
              <a:t>Iteraciones cortas de 2 a 3 semanas.</a:t>
            </a:r>
          </a:p>
          <a:p>
            <a:pPr algn="l" marL="792750" indent="-396375" lvl="1">
              <a:lnSpc>
                <a:spcPts val="4406"/>
              </a:lnSpc>
              <a:buFont typeface="Arial"/>
              <a:buChar char="•"/>
            </a:pPr>
            <a:r>
              <a:rPr lang="en-US" sz="3671">
                <a:solidFill>
                  <a:srgbClr val="000000"/>
                </a:solidFill>
                <a:latin typeface="Arial"/>
                <a:ea typeface="Arial"/>
                <a:cs typeface="Arial"/>
                <a:sym typeface="Arial"/>
              </a:rPr>
              <a:t>Programación en pares.</a:t>
            </a:r>
          </a:p>
          <a:p>
            <a:pPr algn="l" marL="792750" indent="-396375" lvl="1">
              <a:lnSpc>
                <a:spcPts val="4406"/>
              </a:lnSpc>
              <a:buFont typeface="Arial"/>
              <a:buChar char="•"/>
            </a:pPr>
            <a:r>
              <a:rPr lang="en-US" sz="3671">
                <a:solidFill>
                  <a:srgbClr val="000000"/>
                </a:solidFill>
                <a:latin typeface="Arial"/>
                <a:ea typeface="Arial"/>
                <a:cs typeface="Arial"/>
                <a:sym typeface="Arial"/>
              </a:rPr>
              <a:t>Integración y refactoring.</a:t>
            </a:r>
          </a:p>
          <a:p>
            <a:pPr algn="l" marL="792750" indent="-396375" lvl="1">
              <a:lnSpc>
                <a:spcPts val="4406"/>
              </a:lnSpc>
              <a:buFont typeface="Arial"/>
              <a:buChar char="•"/>
            </a:pPr>
            <a:r>
              <a:rPr lang="en-US" sz="3671">
                <a:solidFill>
                  <a:srgbClr val="000000"/>
                </a:solidFill>
                <a:latin typeface="Arial"/>
                <a:ea typeface="Arial"/>
                <a:cs typeface="Arial"/>
                <a:sym typeface="Arial"/>
              </a:rPr>
              <a:t>Reuniones periódicas.</a:t>
            </a:r>
          </a:p>
        </p:txBody>
      </p:sp>
      <p:sp>
        <p:nvSpPr>
          <p:cNvPr name="TextBox 22" id="22"/>
          <p:cNvSpPr txBox="true"/>
          <p:nvPr/>
        </p:nvSpPr>
        <p:spPr>
          <a:xfrm rot="0">
            <a:off x="4250402" y="5263533"/>
            <a:ext cx="1510746" cy="639374"/>
          </a:xfrm>
          <a:prstGeom prst="rect">
            <a:avLst/>
          </a:prstGeom>
        </p:spPr>
        <p:txBody>
          <a:bodyPr anchor="t" rtlCol="false" tIns="0" lIns="0" bIns="0" rIns="0">
            <a:spAutoFit/>
          </a:bodyPr>
          <a:lstStyle/>
          <a:p>
            <a:pPr algn="ctr">
              <a:lnSpc>
                <a:spcPts val="4455"/>
              </a:lnSpc>
            </a:pPr>
            <a:r>
              <a:rPr lang="en-US" sz="3712">
                <a:solidFill>
                  <a:srgbClr val="000000"/>
                </a:solidFill>
                <a:latin typeface="Calibri (MS)"/>
                <a:ea typeface="Calibri (MS)"/>
                <a:cs typeface="Calibri (MS)"/>
                <a:sym typeface="Calibri (MS)"/>
              </a:rPr>
              <a:t>Ciclo XP</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10981986" y="3033256"/>
            <a:ext cx="4624494" cy="2174892"/>
            <a:chOff x="0" y="0"/>
            <a:chExt cx="1217974" cy="572811"/>
          </a:xfrm>
        </p:grpSpPr>
        <p:sp>
          <p:nvSpPr>
            <p:cNvPr name="Freeform 9" id="9"/>
            <p:cNvSpPr/>
            <p:nvPr/>
          </p:nvSpPr>
          <p:spPr>
            <a:xfrm flipH="false" flipV="false" rot="0">
              <a:off x="0" y="0"/>
              <a:ext cx="1217974" cy="572811"/>
            </a:xfrm>
            <a:custGeom>
              <a:avLst/>
              <a:gdLst/>
              <a:ahLst/>
              <a:cxnLst/>
              <a:rect r="r" b="b" t="t" l="l"/>
              <a:pathLst>
                <a:path h="572811" w="1217974">
                  <a:moveTo>
                    <a:pt x="28460" y="0"/>
                  </a:moveTo>
                  <a:lnTo>
                    <a:pt x="1189514" y="0"/>
                  </a:lnTo>
                  <a:cubicBezTo>
                    <a:pt x="1205232" y="0"/>
                    <a:pt x="1217974" y="12742"/>
                    <a:pt x="1217974" y="28460"/>
                  </a:cubicBezTo>
                  <a:lnTo>
                    <a:pt x="1217974" y="544351"/>
                  </a:lnTo>
                  <a:cubicBezTo>
                    <a:pt x="1217974" y="560069"/>
                    <a:pt x="1205232" y="572811"/>
                    <a:pt x="1189514" y="572811"/>
                  </a:cubicBezTo>
                  <a:lnTo>
                    <a:pt x="28460" y="572811"/>
                  </a:lnTo>
                  <a:cubicBezTo>
                    <a:pt x="20912" y="572811"/>
                    <a:pt x="13673" y="569813"/>
                    <a:pt x="8336" y="564475"/>
                  </a:cubicBezTo>
                  <a:cubicBezTo>
                    <a:pt x="2998" y="559138"/>
                    <a:pt x="0" y="551899"/>
                    <a:pt x="0" y="544351"/>
                  </a:cubicBezTo>
                  <a:lnTo>
                    <a:pt x="0" y="28460"/>
                  </a:lnTo>
                  <a:cubicBezTo>
                    <a:pt x="0" y="12742"/>
                    <a:pt x="12742" y="0"/>
                    <a:pt x="28460" y="0"/>
                  </a:cubicBezTo>
                  <a:close/>
                </a:path>
              </a:pathLst>
            </a:custGeom>
            <a:solidFill>
              <a:srgbClr val="000000">
                <a:alpha val="0"/>
              </a:srgbClr>
            </a:solidFill>
            <a:ln w="19050" cap="sq">
              <a:solidFill>
                <a:srgbClr val="000000"/>
              </a:solidFill>
              <a:prstDash val="solid"/>
              <a:miter/>
            </a:ln>
          </p:spPr>
        </p:sp>
        <p:sp>
          <p:nvSpPr>
            <p:cNvPr name="TextBox 10" id="10"/>
            <p:cNvSpPr txBox="true"/>
            <p:nvPr/>
          </p:nvSpPr>
          <p:spPr>
            <a:xfrm>
              <a:off x="0" y="0"/>
              <a:ext cx="1217974" cy="572811"/>
            </a:xfrm>
            <a:prstGeom prst="rect">
              <a:avLst/>
            </a:prstGeom>
          </p:spPr>
          <p:txBody>
            <a:bodyPr anchor="ctr" rtlCol="false" tIns="50800" lIns="50800" bIns="50800" rIns="50800"/>
            <a:lstStyle/>
            <a:p>
              <a:pPr algn="ctr">
                <a:lnSpc>
                  <a:spcPts val="2159"/>
                </a:lnSpc>
              </a:pPr>
            </a:p>
          </p:txBody>
        </p:sp>
      </p:grpSp>
      <p:sp>
        <p:nvSpPr>
          <p:cNvPr name="Freeform 11" id="11"/>
          <p:cNvSpPr/>
          <p:nvPr/>
        </p:nvSpPr>
        <p:spPr>
          <a:xfrm flipH="false" flipV="false" rot="0">
            <a:off x="11137312" y="6020994"/>
            <a:ext cx="4469168" cy="3525056"/>
          </a:xfrm>
          <a:custGeom>
            <a:avLst/>
            <a:gdLst/>
            <a:ahLst/>
            <a:cxnLst/>
            <a:rect r="r" b="b" t="t" l="l"/>
            <a:pathLst>
              <a:path h="3525056" w="4469168">
                <a:moveTo>
                  <a:pt x="0" y="0"/>
                </a:moveTo>
                <a:lnTo>
                  <a:pt x="4469168" y="0"/>
                </a:lnTo>
                <a:lnTo>
                  <a:pt x="4469168" y="3525056"/>
                </a:lnTo>
                <a:lnTo>
                  <a:pt x="0" y="3525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2717958" y="2872468"/>
            <a:ext cx="7226275" cy="6744615"/>
            <a:chOff x="0" y="0"/>
            <a:chExt cx="2192252" cy="2046129"/>
          </a:xfrm>
        </p:grpSpPr>
        <p:sp>
          <p:nvSpPr>
            <p:cNvPr name="Freeform 13" id="13"/>
            <p:cNvSpPr/>
            <p:nvPr/>
          </p:nvSpPr>
          <p:spPr>
            <a:xfrm flipH="false" flipV="false" rot="0">
              <a:off x="0" y="0"/>
              <a:ext cx="2192252" cy="2046129"/>
            </a:xfrm>
            <a:custGeom>
              <a:avLst/>
              <a:gdLst/>
              <a:ahLst/>
              <a:cxnLst/>
              <a:rect r="r" b="b" t="t" l="l"/>
              <a:pathLst>
                <a:path h="2046129" w="2192252">
                  <a:moveTo>
                    <a:pt x="18213" y="0"/>
                  </a:moveTo>
                  <a:lnTo>
                    <a:pt x="2174039" y="0"/>
                  </a:lnTo>
                  <a:cubicBezTo>
                    <a:pt x="2178869" y="0"/>
                    <a:pt x="2183502" y="1919"/>
                    <a:pt x="2186917" y="5334"/>
                  </a:cubicBezTo>
                  <a:cubicBezTo>
                    <a:pt x="2190333" y="8750"/>
                    <a:pt x="2192252" y="13383"/>
                    <a:pt x="2192252" y="18213"/>
                  </a:cubicBezTo>
                  <a:lnTo>
                    <a:pt x="2192252" y="2027916"/>
                  </a:lnTo>
                  <a:cubicBezTo>
                    <a:pt x="2192252" y="2032747"/>
                    <a:pt x="2190333" y="2037379"/>
                    <a:pt x="2186917" y="2040795"/>
                  </a:cubicBezTo>
                  <a:cubicBezTo>
                    <a:pt x="2183502" y="2044210"/>
                    <a:pt x="2178869" y="2046129"/>
                    <a:pt x="2174039" y="2046129"/>
                  </a:cubicBezTo>
                  <a:lnTo>
                    <a:pt x="18213" y="2046129"/>
                  </a:lnTo>
                  <a:cubicBezTo>
                    <a:pt x="13383" y="2046129"/>
                    <a:pt x="8750" y="2044210"/>
                    <a:pt x="5334" y="2040795"/>
                  </a:cubicBezTo>
                  <a:cubicBezTo>
                    <a:pt x="1919" y="2037379"/>
                    <a:pt x="0" y="2032747"/>
                    <a:pt x="0" y="2027916"/>
                  </a:cubicBezTo>
                  <a:lnTo>
                    <a:pt x="0" y="18213"/>
                  </a:lnTo>
                  <a:cubicBezTo>
                    <a:pt x="0" y="13383"/>
                    <a:pt x="1919" y="8750"/>
                    <a:pt x="5334" y="5334"/>
                  </a:cubicBezTo>
                  <a:cubicBezTo>
                    <a:pt x="8750" y="1919"/>
                    <a:pt x="13383" y="0"/>
                    <a:pt x="18213" y="0"/>
                  </a:cubicBezTo>
                  <a:close/>
                </a:path>
              </a:pathLst>
            </a:custGeom>
            <a:solidFill>
              <a:srgbClr val="000000">
                <a:alpha val="0"/>
              </a:srgbClr>
            </a:solidFill>
            <a:ln w="19050" cap="sq">
              <a:solidFill>
                <a:srgbClr val="000000"/>
              </a:solidFill>
              <a:prstDash val="solid"/>
              <a:miter/>
            </a:ln>
          </p:spPr>
        </p:sp>
        <p:sp>
          <p:nvSpPr>
            <p:cNvPr name="TextBox 14" id="14"/>
            <p:cNvSpPr txBox="true"/>
            <p:nvPr/>
          </p:nvSpPr>
          <p:spPr>
            <a:xfrm>
              <a:off x="0" y="0"/>
              <a:ext cx="2192252" cy="2046129"/>
            </a:xfrm>
            <a:prstGeom prst="rect">
              <a:avLst/>
            </a:prstGeom>
          </p:spPr>
          <p:txBody>
            <a:bodyPr anchor="ctr" rtlCol="false" tIns="50800" lIns="50800" bIns="50800" rIns="50800"/>
            <a:lstStyle/>
            <a:p>
              <a:pPr algn="ctr">
                <a:lnSpc>
                  <a:spcPts val="2159"/>
                </a:lnSpc>
              </a:pPr>
            </a:p>
          </p:txBody>
        </p:sp>
      </p:grpSp>
      <p:sp>
        <p:nvSpPr>
          <p:cNvPr name="AutoShape 15" id="15"/>
          <p:cNvSpPr/>
          <p:nvPr/>
        </p:nvSpPr>
        <p:spPr>
          <a:xfrm>
            <a:off x="3798187" y="3724527"/>
            <a:ext cx="4933453" cy="0"/>
          </a:xfrm>
          <a:prstGeom prst="line">
            <a:avLst/>
          </a:prstGeom>
          <a:ln cap="rnd" w="228600">
            <a:solidFill>
              <a:srgbClr val="FFCF33"/>
            </a:solidFill>
            <a:prstDash val="solid"/>
            <a:headEnd type="none" len="sm" w="sm"/>
            <a:tailEnd type="none" len="sm" w="sm"/>
          </a:ln>
        </p:spPr>
      </p:sp>
      <p:sp>
        <p:nvSpPr>
          <p:cNvPr name="Freeform 16" id="16"/>
          <p:cNvSpPr/>
          <p:nvPr/>
        </p:nvSpPr>
        <p:spPr>
          <a:xfrm flipH="false" flipV="false" rot="0">
            <a:off x="3359086" y="6244775"/>
            <a:ext cx="1213909" cy="1141075"/>
          </a:xfrm>
          <a:custGeom>
            <a:avLst/>
            <a:gdLst/>
            <a:ahLst/>
            <a:cxnLst/>
            <a:rect r="r" b="b" t="t" l="l"/>
            <a:pathLst>
              <a:path h="1141075" w="1213909">
                <a:moveTo>
                  <a:pt x="0" y="0"/>
                </a:moveTo>
                <a:lnTo>
                  <a:pt x="1213909" y="0"/>
                </a:lnTo>
                <a:lnTo>
                  <a:pt x="1213909" y="1141075"/>
                </a:lnTo>
                <a:lnTo>
                  <a:pt x="0" y="11410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5685940" y="255723"/>
            <a:ext cx="6172200" cy="464948"/>
            <a:chOff x="0" y="0"/>
            <a:chExt cx="8229600" cy="619930"/>
          </a:xfrm>
        </p:grpSpPr>
        <p:sp>
          <p:nvSpPr>
            <p:cNvPr name="Freeform 18" id="18"/>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9" id="19"/>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0" id="20"/>
          <p:cNvSpPr txBox="true"/>
          <p:nvPr/>
        </p:nvSpPr>
        <p:spPr>
          <a:xfrm rot="0">
            <a:off x="11233771" y="3336861"/>
            <a:ext cx="4193436" cy="1567680"/>
          </a:xfrm>
          <a:prstGeom prst="rect">
            <a:avLst/>
          </a:prstGeom>
        </p:spPr>
        <p:txBody>
          <a:bodyPr anchor="t" rtlCol="false" tIns="0" lIns="0" bIns="0" rIns="0">
            <a:spAutoFit/>
          </a:bodyPr>
          <a:lstStyle/>
          <a:p>
            <a:pPr algn="l">
              <a:lnSpc>
                <a:spcPts val="3140"/>
              </a:lnSpc>
              <a:spcBef>
                <a:spcPct val="0"/>
              </a:spcBef>
            </a:pPr>
            <a:r>
              <a:rPr lang="en-US" b="true" sz="2617">
                <a:solidFill>
                  <a:srgbClr val="000000"/>
                </a:solidFill>
                <a:latin typeface="DM Sans Bold"/>
                <a:ea typeface="DM Sans Bold"/>
                <a:cs typeface="DM Sans Bold"/>
                <a:sym typeface="DM Sans Bold"/>
              </a:rPr>
              <a:t>Artefactos Principales:</a:t>
            </a:r>
          </a:p>
          <a:p>
            <a:pPr algn="l" marL="565022" indent="-282511" lvl="1">
              <a:lnSpc>
                <a:spcPts val="3140"/>
              </a:lnSpc>
              <a:spcBef>
                <a:spcPct val="0"/>
              </a:spcBef>
              <a:buFont typeface="Arial"/>
              <a:buChar char="•"/>
            </a:pPr>
            <a:r>
              <a:rPr lang="en-US" sz="2617">
                <a:solidFill>
                  <a:srgbClr val="000000"/>
                </a:solidFill>
                <a:latin typeface="DM Sans"/>
                <a:ea typeface="DM Sans"/>
                <a:cs typeface="DM Sans"/>
                <a:sym typeface="DM Sans"/>
              </a:rPr>
              <a:t>Tarjetas CRC + HU</a:t>
            </a:r>
          </a:p>
          <a:p>
            <a:pPr algn="l" marL="565022" indent="-282511" lvl="1">
              <a:lnSpc>
                <a:spcPts val="3140"/>
              </a:lnSpc>
              <a:spcBef>
                <a:spcPct val="0"/>
              </a:spcBef>
              <a:buFont typeface="Arial"/>
              <a:buChar char="•"/>
            </a:pPr>
            <a:r>
              <a:rPr lang="en-US" sz="2617">
                <a:solidFill>
                  <a:srgbClr val="000000"/>
                </a:solidFill>
                <a:latin typeface="DM Sans"/>
                <a:ea typeface="DM Sans"/>
                <a:cs typeface="DM Sans"/>
                <a:sym typeface="DM Sans"/>
              </a:rPr>
              <a:t>Repositorio de Código </a:t>
            </a:r>
          </a:p>
          <a:p>
            <a:pPr algn="l" marL="565022" indent="-282511" lvl="1">
              <a:lnSpc>
                <a:spcPts val="3140"/>
              </a:lnSpc>
              <a:spcBef>
                <a:spcPct val="0"/>
              </a:spcBef>
              <a:buFont typeface="Arial"/>
              <a:buChar char="•"/>
            </a:pPr>
            <a:r>
              <a:rPr lang="en-US" sz="2617">
                <a:solidFill>
                  <a:srgbClr val="000000"/>
                </a:solidFill>
                <a:latin typeface="DM Sans"/>
                <a:ea typeface="DM Sans"/>
                <a:cs typeface="DM Sans"/>
                <a:sym typeface="DM Sans"/>
              </a:rPr>
              <a:t>MVP Evolutivo.</a:t>
            </a:r>
          </a:p>
        </p:txBody>
      </p:sp>
      <p:sp>
        <p:nvSpPr>
          <p:cNvPr name="TextBox 21" id="21"/>
          <p:cNvSpPr txBox="true"/>
          <p:nvPr/>
        </p:nvSpPr>
        <p:spPr>
          <a:xfrm rot="0">
            <a:off x="4343045" y="3203414"/>
            <a:ext cx="3976102" cy="1199684"/>
          </a:xfrm>
          <a:prstGeom prst="rect">
            <a:avLst/>
          </a:prstGeom>
        </p:spPr>
        <p:txBody>
          <a:bodyPr anchor="t" rtlCol="false" tIns="0" lIns="0" bIns="0" rIns="0">
            <a:spAutoFit/>
          </a:bodyPr>
          <a:lstStyle/>
          <a:p>
            <a:pPr algn="ctr">
              <a:lnSpc>
                <a:spcPts val="7024"/>
              </a:lnSpc>
            </a:pPr>
            <a:r>
              <a:rPr lang="en-US" b="true" sz="7982">
                <a:solidFill>
                  <a:srgbClr val="282828"/>
                </a:solidFill>
                <a:latin typeface="Agrandir Medium"/>
                <a:ea typeface="Agrandir Medium"/>
                <a:cs typeface="Agrandir Medium"/>
                <a:sym typeface="Agrandir Medium"/>
              </a:rPr>
              <a:t>EQUIPO</a:t>
            </a:r>
          </a:p>
        </p:txBody>
      </p:sp>
      <p:grpSp>
        <p:nvGrpSpPr>
          <p:cNvPr name="Group 22" id="22"/>
          <p:cNvGrpSpPr/>
          <p:nvPr/>
        </p:nvGrpSpPr>
        <p:grpSpPr>
          <a:xfrm rot="0">
            <a:off x="3412962" y="4417158"/>
            <a:ext cx="4542533" cy="1249286"/>
            <a:chOff x="0" y="0"/>
            <a:chExt cx="6056711" cy="1665715"/>
          </a:xfrm>
        </p:grpSpPr>
        <p:sp>
          <p:nvSpPr>
            <p:cNvPr name="Freeform 23" id="23"/>
            <p:cNvSpPr/>
            <p:nvPr/>
          </p:nvSpPr>
          <p:spPr>
            <a:xfrm flipH="false" flipV="false" rot="0">
              <a:off x="0" y="0"/>
              <a:ext cx="1474876" cy="1665715"/>
            </a:xfrm>
            <a:custGeom>
              <a:avLst/>
              <a:gdLst/>
              <a:ahLst/>
              <a:cxnLst/>
              <a:rect r="r" b="b" t="t" l="l"/>
              <a:pathLst>
                <a:path h="1665715" w="1474876">
                  <a:moveTo>
                    <a:pt x="0" y="0"/>
                  </a:moveTo>
                  <a:lnTo>
                    <a:pt x="1474876" y="0"/>
                  </a:lnTo>
                  <a:lnTo>
                    <a:pt x="1474876" y="1665715"/>
                  </a:lnTo>
                  <a:lnTo>
                    <a:pt x="0" y="16657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188059" y="227551"/>
              <a:ext cx="3868652" cy="605306"/>
            </a:xfrm>
            <a:prstGeom prst="rect">
              <a:avLst/>
            </a:prstGeom>
          </p:spPr>
          <p:txBody>
            <a:bodyPr anchor="t" rtlCol="false" tIns="0" lIns="0" bIns="0" rIns="0">
              <a:spAutoFit/>
            </a:bodyPr>
            <a:lstStyle/>
            <a:p>
              <a:pPr algn="l">
                <a:lnSpc>
                  <a:spcPts val="3403"/>
                </a:lnSpc>
              </a:pPr>
              <a:r>
                <a:rPr lang="en-US" sz="2430" spc="60" b="true">
                  <a:solidFill>
                    <a:srgbClr val="282828"/>
                  </a:solidFill>
                  <a:latin typeface="Agrandir Medium"/>
                  <a:ea typeface="Agrandir Medium"/>
                  <a:cs typeface="Agrandir Medium"/>
                  <a:sym typeface="Agrandir Medium"/>
                </a:rPr>
                <a:t>Damian Almazabal</a:t>
              </a:r>
            </a:p>
          </p:txBody>
        </p:sp>
        <p:sp>
          <p:nvSpPr>
            <p:cNvPr name="TextBox 25" id="25"/>
            <p:cNvSpPr txBox="true"/>
            <p:nvPr/>
          </p:nvSpPr>
          <p:spPr>
            <a:xfrm rot="0">
              <a:off x="2188059" y="945593"/>
              <a:ext cx="3279185" cy="473090"/>
            </a:xfrm>
            <a:prstGeom prst="rect">
              <a:avLst/>
            </a:prstGeom>
          </p:spPr>
          <p:txBody>
            <a:bodyPr anchor="t" rtlCol="false" tIns="0" lIns="0" bIns="0" rIns="0">
              <a:spAutoFit/>
            </a:bodyPr>
            <a:lstStyle/>
            <a:p>
              <a:pPr algn="just">
                <a:lnSpc>
                  <a:spcPts val="2673"/>
                </a:lnSpc>
              </a:pPr>
              <a:r>
                <a:rPr lang="en-US" sz="1909" spc="47">
                  <a:solidFill>
                    <a:srgbClr val="282828"/>
                  </a:solidFill>
                  <a:latin typeface="Agrandir"/>
                  <a:ea typeface="Agrandir"/>
                  <a:cs typeface="Agrandir"/>
                  <a:sym typeface="Agrandir"/>
                </a:rPr>
                <a:t>Backend/Seguridad.</a:t>
              </a:r>
            </a:p>
          </p:txBody>
        </p:sp>
      </p:grpSp>
      <p:grpSp>
        <p:nvGrpSpPr>
          <p:cNvPr name="Group 26" id="26"/>
          <p:cNvGrpSpPr/>
          <p:nvPr/>
        </p:nvGrpSpPr>
        <p:grpSpPr>
          <a:xfrm rot="0">
            <a:off x="3359086" y="7985925"/>
            <a:ext cx="4845877" cy="1179331"/>
            <a:chOff x="0" y="0"/>
            <a:chExt cx="6461169" cy="1572442"/>
          </a:xfrm>
        </p:grpSpPr>
        <p:sp>
          <p:nvSpPr>
            <p:cNvPr name="Freeform 27" id="27"/>
            <p:cNvSpPr/>
            <p:nvPr/>
          </p:nvSpPr>
          <p:spPr>
            <a:xfrm flipH="false" flipV="false" rot="0">
              <a:off x="0" y="0"/>
              <a:ext cx="1546711" cy="1572442"/>
            </a:xfrm>
            <a:custGeom>
              <a:avLst/>
              <a:gdLst/>
              <a:ahLst/>
              <a:cxnLst/>
              <a:rect r="r" b="b" t="t" l="l"/>
              <a:pathLst>
                <a:path h="1572442" w="1546711">
                  <a:moveTo>
                    <a:pt x="0" y="0"/>
                  </a:moveTo>
                  <a:lnTo>
                    <a:pt x="1546711" y="0"/>
                  </a:lnTo>
                  <a:lnTo>
                    <a:pt x="1546711" y="1572442"/>
                  </a:lnTo>
                  <a:lnTo>
                    <a:pt x="0" y="15724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2259893" y="171949"/>
              <a:ext cx="4201276" cy="605306"/>
            </a:xfrm>
            <a:prstGeom prst="rect">
              <a:avLst/>
            </a:prstGeom>
          </p:spPr>
          <p:txBody>
            <a:bodyPr anchor="t" rtlCol="false" tIns="0" lIns="0" bIns="0" rIns="0">
              <a:spAutoFit/>
            </a:bodyPr>
            <a:lstStyle/>
            <a:p>
              <a:pPr algn="l">
                <a:lnSpc>
                  <a:spcPts val="3403"/>
                </a:lnSpc>
              </a:pPr>
              <a:r>
                <a:rPr lang="en-US" sz="2430" spc="60" b="true">
                  <a:solidFill>
                    <a:srgbClr val="282828"/>
                  </a:solidFill>
                  <a:latin typeface="Agrandir Medium"/>
                  <a:ea typeface="Agrandir Medium"/>
                  <a:cs typeface="Agrandir Medium"/>
                  <a:sym typeface="Agrandir Medium"/>
                </a:rPr>
                <a:t>Denihann Maturana</a:t>
              </a:r>
            </a:p>
          </p:txBody>
        </p:sp>
        <p:sp>
          <p:nvSpPr>
            <p:cNvPr name="TextBox 29" id="29"/>
            <p:cNvSpPr txBox="true"/>
            <p:nvPr/>
          </p:nvSpPr>
          <p:spPr>
            <a:xfrm rot="0">
              <a:off x="2259893" y="889990"/>
              <a:ext cx="4201276" cy="473090"/>
            </a:xfrm>
            <a:prstGeom prst="rect">
              <a:avLst/>
            </a:prstGeom>
          </p:spPr>
          <p:txBody>
            <a:bodyPr anchor="t" rtlCol="false" tIns="0" lIns="0" bIns="0" rIns="0">
              <a:spAutoFit/>
            </a:bodyPr>
            <a:lstStyle/>
            <a:p>
              <a:pPr algn="l">
                <a:lnSpc>
                  <a:spcPts val="2673"/>
                </a:lnSpc>
              </a:pPr>
              <a:r>
                <a:rPr lang="en-US" sz="1909" spc="47">
                  <a:solidFill>
                    <a:srgbClr val="282828"/>
                  </a:solidFill>
                  <a:latin typeface="Agrandir"/>
                  <a:ea typeface="Agrandir"/>
                  <a:cs typeface="Agrandir"/>
                  <a:sym typeface="Agrandir"/>
                </a:rPr>
                <a:t>Frontend/Base de datos</a:t>
              </a:r>
            </a:p>
          </p:txBody>
        </p:sp>
      </p:grpSp>
      <p:sp>
        <p:nvSpPr>
          <p:cNvPr name="TextBox 30" id="30"/>
          <p:cNvSpPr txBox="true"/>
          <p:nvPr/>
        </p:nvSpPr>
        <p:spPr>
          <a:xfrm rot="0">
            <a:off x="5054006" y="6332758"/>
            <a:ext cx="2901489" cy="482554"/>
          </a:xfrm>
          <a:prstGeom prst="rect">
            <a:avLst/>
          </a:prstGeom>
        </p:spPr>
        <p:txBody>
          <a:bodyPr anchor="t" rtlCol="false" tIns="0" lIns="0" bIns="0" rIns="0">
            <a:spAutoFit/>
          </a:bodyPr>
          <a:lstStyle/>
          <a:p>
            <a:pPr algn="l">
              <a:lnSpc>
                <a:spcPts val="3403"/>
              </a:lnSpc>
            </a:pPr>
            <a:r>
              <a:rPr lang="en-US" sz="2430" spc="60" b="true">
                <a:solidFill>
                  <a:srgbClr val="282828"/>
                </a:solidFill>
                <a:latin typeface="Agrandir Medium"/>
                <a:ea typeface="Agrandir Medium"/>
                <a:cs typeface="Agrandir Medium"/>
                <a:sym typeface="Agrandir Medium"/>
              </a:rPr>
              <a:t>Brandon Weisser</a:t>
            </a:r>
          </a:p>
        </p:txBody>
      </p:sp>
      <p:sp>
        <p:nvSpPr>
          <p:cNvPr name="TextBox 31" id="31"/>
          <p:cNvSpPr txBox="true"/>
          <p:nvPr/>
        </p:nvSpPr>
        <p:spPr>
          <a:xfrm rot="0">
            <a:off x="5054006" y="6878433"/>
            <a:ext cx="3150957" cy="376249"/>
          </a:xfrm>
          <a:prstGeom prst="rect">
            <a:avLst/>
          </a:prstGeom>
        </p:spPr>
        <p:txBody>
          <a:bodyPr anchor="t" rtlCol="false" tIns="0" lIns="0" bIns="0" rIns="0">
            <a:spAutoFit/>
          </a:bodyPr>
          <a:lstStyle/>
          <a:p>
            <a:pPr algn="l">
              <a:lnSpc>
                <a:spcPts val="2673"/>
              </a:lnSpc>
            </a:pPr>
            <a:r>
              <a:rPr lang="en-US" sz="1909" spc="47">
                <a:solidFill>
                  <a:srgbClr val="282828"/>
                </a:solidFill>
                <a:latin typeface="Agrandir"/>
                <a:ea typeface="Agrandir"/>
                <a:cs typeface="Agrandir"/>
                <a:sym typeface="Agrandir"/>
              </a:rPr>
              <a:t>Fullstack/Incidencias.</a:t>
            </a:r>
          </a:p>
        </p:txBody>
      </p:sp>
      <p:sp>
        <p:nvSpPr>
          <p:cNvPr name="TextBox 32" id="32"/>
          <p:cNvSpPr txBox="true"/>
          <p:nvPr/>
        </p:nvSpPr>
        <p:spPr>
          <a:xfrm rot="0">
            <a:off x="3416878" y="1375053"/>
            <a:ext cx="11456045"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Metodología: Extreme Programming (XP)</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8" id="8"/>
          <p:cNvGrpSpPr/>
          <p:nvPr/>
        </p:nvGrpSpPr>
        <p:grpSpPr>
          <a:xfrm rot="0">
            <a:off x="1909896" y="2965784"/>
            <a:ext cx="14468207" cy="4618565"/>
            <a:chOff x="0" y="0"/>
            <a:chExt cx="3810557" cy="1216412"/>
          </a:xfrm>
        </p:grpSpPr>
        <p:sp>
          <p:nvSpPr>
            <p:cNvPr name="Freeform 9" id="9"/>
            <p:cNvSpPr/>
            <p:nvPr/>
          </p:nvSpPr>
          <p:spPr>
            <a:xfrm flipH="false" flipV="false" rot="0">
              <a:off x="0" y="0"/>
              <a:ext cx="3810557" cy="1216412"/>
            </a:xfrm>
            <a:custGeom>
              <a:avLst/>
              <a:gdLst/>
              <a:ahLst/>
              <a:cxnLst/>
              <a:rect r="r" b="b" t="t" l="l"/>
              <a:pathLst>
                <a:path h="1216412" w="3810557">
                  <a:moveTo>
                    <a:pt x="27290" y="0"/>
                  </a:moveTo>
                  <a:lnTo>
                    <a:pt x="3783266" y="0"/>
                  </a:lnTo>
                  <a:cubicBezTo>
                    <a:pt x="3798338" y="0"/>
                    <a:pt x="3810557" y="12218"/>
                    <a:pt x="3810557" y="27290"/>
                  </a:cubicBezTo>
                  <a:lnTo>
                    <a:pt x="3810557" y="1189122"/>
                  </a:lnTo>
                  <a:cubicBezTo>
                    <a:pt x="3810557" y="1196360"/>
                    <a:pt x="3807682" y="1203301"/>
                    <a:pt x="3802564" y="1208419"/>
                  </a:cubicBezTo>
                  <a:cubicBezTo>
                    <a:pt x="3797446" y="1213537"/>
                    <a:pt x="3790504" y="1216412"/>
                    <a:pt x="3783266" y="1216412"/>
                  </a:cubicBezTo>
                  <a:lnTo>
                    <a:pt x="27290" y="1216412"/>
                  </a:lnTo>
                  <a:cubicBezTo>
                    <a:pt x="20052" y="1216412"/>
                    <a:pt x="13111" y="1213537"/>
                    <a:pt x="7993" y="1208419"/>
                  </a:cubicBezTo>
                  <a:cubicBezTo>
                    <a:pt x="2875" y="1203301"/>
                    <a:pt x="0" y="1196360"/>
                    <a:pt x="0" y="1189122"/>
                  </a:cubicBezTo>
                  <a:lnTo>
                    <a:pt x="0" y="27290"/>
                  </a:lnTo>
                  <a:cubicBezTo>
                    <a:pt x="0" y="12218"/>
                    <a:pt x="12218" y="0"/>
                    <a:pt x="27290" y="0"/>
                  </a:cubicBezTo>
                  <a:close/>
                </a:path>
              </a:pathLst>
            </a:custGeom>
            <a:solidFill>
              <a:srgbClr val="A6C0C4">
                <a:alpha val="61961"/>
              </a:srgbClr>
            </a:solidFill>
          </p:spPr>
        </p:sp>
        <p:sp>
          <p:nvSpPr>
            <p:cNvPr name="TextBox 10" id="10"/>
            <p:cNvSpPr txBox="true"/>
            <p:nvPr/>
          </p:nvSpPr>
          <p:spPr>
            <a:xfrm>
              <a:off x="0" y="0"/>
              <a:ext cx="3810557" cy="1216412"/>
            </a:xfrm>
            <a:prstGeom prst="rect">
              <a:avLst/>
            </a:prstGeom>
          </p:spPr>
          <p:txBody>
            <a:bodyPr anchor="ctr" rtlCol="false" tIns="50800" lIns="50800" bIns="50800" rIns="50800"/>
            <a:lstStyle/>
            <a:p>
              <a:pPr algn="ctr">
                <a:lnSpc>
                  <a:spcPts val="2159"/>
                </a:lnSpc>
              </a:pPr>
            </a:p>
          </p:txBody>
        </p:sp>
      </p:grpSp>
      <p:sp>
        <p:nvSpPr>
          <p:cNvPr name="AutoShape 11" id="11"/>
          <p:cNvSpPr/>
          <p:nvPr/>
        </p:nvSpPr>
        <p:spPr>
          <a:xfrm>
            <a:off x="3357812" y="5251262"/>
            <a:ext cx="12086152" cy="0"/>
          </a:xfrm>
          <a:prstGeom prst="line">
            <a:avLst/>
          </a:prstGeom>
          <a:ln cap="flat" w="304800">
            <a:solidFill>
              <a:srgbClr val="3C4F56"/>
            </a:solidFill>
            <a:prstDash val="solid"/>
            <a:headEnd type="none" len="sm" w="sm"/>
            <a:tailEnd type="none" len="sm" w="sm"/>
          </a:ln>
        </p:spPr>
      </p:sp>
      <p:sp>
        <p:nvSpPr>
          <p:cNvPr name="Freeform 12" id="12"/>
          <p:cNvSpPr/>
          <p:nvPr/>
        </p:nvSpPr>
        <p:spPr>
          <a:xfrm flipH="false" flipV="false" rot="0">
            <a:off x="2415770" y="4462415"/>
            <a:ext cx="2002830" cy="1657154"/>
          </a:xfrm>
          <a:custGeom>
            <a:avLst/>
            <a:gdLst/>
            <a:ahLst/>
            <a:cxnLst/>
            <a:rect r="r" b="b" t="t" l="l"/>
            <a:pathLst>
              <a:path h="1657154" w="2002830">
                <a:moveTo>
                  <a:pt x="0" y="0"/>
                </a:moveTo>
                <a:lnTo>
                  <a:pt x="2002830" y="0"/>
                </a:lnTo>
                <a:lnTo>
                  <a:pt x="2002830" y="1657154"/>
                </a:lnTo>
                <a:lnTo>
                  <a:pt x="0" y="1657154"/>
                </a:lnTo>
                <a:lnTo>
                  <a:pt x="0" y="0"/>
                </a:lnTo>
                <a:close/>
              </a:path>
            </a:pathLst>
          </a:custGeom>
          <a:blipFill>
            <a:blip r:embed="rId5">
              <a:alphaModFix amt="30000"/>
            </a:blip>
            <a:stretch>
              <a:fillRect l="0" t="-17838" r="0" b="0"/>
            </a:stretch>
          </a:blipFill>
        </p:spPr>
      </p:sp>
      <p:grpSp>
        <p:nvGrpSpPr>
          <p:cNvPr name="Group 13" id="13"/>
          <p:cNvGrpSpPr/>
          <p:nvPr/>
        </p:nvGrpSpPr>
        <p:grpSpPr>
          <a:xfrm rot="0">
            <a:off x="2477010" y="4425810"/>
            <a:ext cx="1735525" cy="1491467"/>
            <a:chOff x="0" y="0"/>
            <a:chExt cx="812800" cy="698500"/>
          </a:xfrm>
        </p:grpSpPr>
        <p:sp>
          <p:nvSpPr>
            <p:cNvPr name="Freeform 14" id="14"/>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94D327"/>
            </a:solidFill>
          </p:spPr>
        </p:sp>
        <p:sp>
          <p:nvSpPr>
            <p:cNvPr name="TextBox 15" id="15"/>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16" id="16"/>
          <p:cNvGrpSpPr/>
          <p:nvPr/>
        </p:nvGrpSpPr>
        <p:grpSpPr>
          <a:xfrm rot="0">
            <a:off x="2573248" y="3744764"/>
            <a:ext cx="1543050" cy="528646"/>
            <a:chOff x="0" y="0"/>
            <a:chExt cx="406400" cy="139232"/>
          </a:xfrm>
        </p:grpSpPr>
        <p:sp>
          <p:nvSpPr>
            <p:cNvPr name="Freeform 17" id="17"/>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94D327"/>
            </a:solidFill>
          </p:spPr>
        </p:sp>
        <p:sp>
          <p:nvSpPr>
            <p:cNvPr name="TextBox 18" id="18"/>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1-3</a:t>
              </a:r>
            </a:p>
          </p:txBody>
        </p:sp>
      </p:grpSp>
      <p:sp>
        <p:nvSpPr>
          <p:cNvPr name="Freeform 19" id="19"/>
          <p:cNvSpPr/>
          <p:nvPr/>
        </p:nvSpPr>
        <p:spPr>
          <a:xfrm flipH="false" flipV="false" rot="0">
            <a:off x="2941234" y="4667120"/>
            <a:ext cx="807077" cy="1008846"/>
          </a:xfrm>
          <a:custGeom>
            <a:avLst/>
            <a:gdLst/>
            <a:ahLst/>
            <a:cxnLst/>
            <a:rect r="r" b="b" t="t" l="l"/>
            <a:pathLst>
              <a:path h="1008846" w="807077">
                <a:moveTo>
                  <a:pt x="0" y="0"/>
                </a:moveTo>
                <a:lnTo>
                  <a:pt x="807077" y="0"/>
                </a:lnTo>
                <a:lnTo>
                  <a:pt x="807077" y="1008846"/>
                </a:lnTo>
                <a:lnTo>
                  <a:pt x="0" y="1008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5298287" y="4462415"/>
            <a:ext cx="2002830" cy="1657154"/>
          </a:xfrm>
          <a:custGeom>
            <a:avLst/>
            <a:gdLst/>
            <a:ahLst/>
            <a:cxnLst/>
            <a:rect r="r" b="b" t="t" l="l"/>
            <a:pathLst>
              <a:path h="1657154" w="2002830">
                <a:moveTo>
                  <a:pt x="0" y="0"/>
                </a:moveTo>
                <a:lnTo>
                  <a:pt x="2002830" y="0"/>
                </a:lnTo>
                <a:lnTo>
                  <a:pt x="2002830" y="1657154"/>
                </a:lnTo>
                <a:lnTo>
                  <a:pt x="0" y="1657154"/>
                </a:lnTo>
                <a:lnTo>
                  <a:pt x="0" y="0"/>
                </a:lnTo>
                <a:close/>
              </a:path>
            </a:pathLst>
          </a:custGeom>
          <a:blipFill>
            <a:blip r:embed="rId5">
              <a:alphaModFix amt="30000"/>
            </a:blip>
            <a:stretch>
              <a:fillRect l="0" t="-17838" r="0" b="0"/>
            </a:stretch>
          </a:blipFill>
        </p:spPr>
      </p:sp>
      <p:grpSp>
        <p:nvGrpSpPr>
          <p:cNvPr name="Group 21" id="21"/>
          <p:cNvGrpSpPr/>
          <p:nvPr/>
        </p:nvGrpSpPr>
        <p:grpSpPr>
          <a:xfrm rot="0">
            <a:off x="5354450" y="4425810"/>
            <a:ext cx="1735525" cy="1491467"/>
            <a:chOff x="0" y="0"/>
            <a:chExt cx="812800" cy="698500"/>
          </a:xfrm>
        </p:grpSpPr>
        <p:sp>
          <p:nvSpPr>
            <p:cNvPr name="Freeform 22" id="22"/>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00C197"/>
            </a:solidFill>
          </p:spPr>
        </p:sp>
        <p:sp>
          <p:nvSpPr>
            <p:cNvPr name="TextBox 23" id="23"/>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24" id="24"/>
          <p:cNvGrpSpPr/>
          <p:nvPr/>
        </p:nvGrpSpPr>
        <p:grpSpPr>
          <a:xfrm rot="0">
            <a:off x="5450687" y="6271969"/>
            <a:ext cx="1543050" cy="528646"/>
            <a:chOff x="0" y="0"/>
            <a:chExt cx="406400" cy="139232"/>
          </a:xfrm>
        </p:grpSpPr>
        <p:sp>
          <p:nvSpPr>
            <p:cNvPr name="Freeform 25" id="25"/>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C197"/>
            </a:solidFill>
          </p:spPr>
        </p:sp>
        <p:sp>
          <p:nvSpPr>
            <p:cNvPr name="TextBox 26" id="26"/>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4-5</a:t>
              </a:r>
            </a:p>
          </p:txBody>
        </p:sp>
      </p:grpSp>
      <p:sp>
        <p:nvSpPr>
          <p:cNvPr name="Freeform 27" id="27"/>
          <p:cNvSpPr/>
          <p:nvPr/>
        </p:nvSpPr>
        <p:spPr>
          <a:xfrm flipH="false" flipV="false" rot="0">
            <a:off x="5732081" y="4681412"/>
            <a:ext cx="980262" cy="980262"/>
          </a:xfrm>
          <a:custGeom>
            <a:avLst/>
            <a:gdLst/>
            <a:ahLst/>
            <a:cxnLst/>
            <a:rect r="r" b="b" t="t" l="l"/>
            <a:pathLst>
              <a:path h="980262" w="980262">
                <a:moveTo>
                  <a:pt x="0" y="0"/>
                </a:moveTo>
                <a:lnTo>
                  <a:pt x="980262" y="0"/>
                </a:lnTo>
                <a:lnTo>
                  <a:pt x="980262" y="980262"/>
                </a:lnTo>
                <a:lnTo>
                  <a:pt x="0" y="9802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8170649" y="4462415"/>
            <a:ext cx="2002830" cy="1657154"/>
          </a:xfrm>
          <a:custGeom>
            <a:avLst/>
            <a:gdLst/>
            <a:ahLst/>
            <a:cxnLst/>
            <a:rect r="r" b="b" t="t" l="l"/>
            <a:pathLst>
              <a:path h="1657154" w="2002830">
                <a:moveTo>
                  <a:pt x="0" y="0"/>
                </a:moveTo>
                <a:lnTo>
                  <a:pt x="2002831" y="0"/>
                </a:lnTo>
                <a:lnTo>
                  <a:pt x="2002831" y="1657154"/>
                </a:lnTo>
                <a:lnTo>
                  <a:pt x="0" y="1657154"/>
                </a:lnTo>
                <a:lnTo>
                  <a:pt x="0" y="0"/>
                </a:lnTo>
                <a:close/>
              </a:path>
            </a:pathLst>
          </a:custGeom>
          <a:blipFill>
            <a:blip r:embed="rId5">
              <a:alphaModFix amt="30000"/>
            </a:blip>
            <a:stretch>
              <a:fillRect l="0" t="-17838" r="0" b="0"/>
            </a:stretch>
          </a:blipFill>
        </p:spPr>
      </p:sp>
      <p:grpSp>
        <p:nvGrpSpPr>
          <p:cNvPr name="Group 29" id="29"/>
          <p:cNvGrpSpPr/>
          <p:nvPr/>
        </p:nvGrpSpPr>
        <p:grpSpPr>
          <a:xfrm rot="0">
            <a:off x="8231889" y="4425810"/>
            <a:ext cx="1735525" cy="1491467"/>
            <a:chOff x="0" y="0"/>
            <a:chExt cx="812800" cy="698500"/>
          </a:xfrm>
        </p:grpSpPr>
        <p:sp>
          <p:nvSpPr>
            <p:cNvPr name="Freeform 30" id="30"/>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00A3C4"/>
            </a:solidFill>
          </p:spPr>
        </p:sp>
        <p:sp>
          <p:nvSpPr>
            <p:cNvPr name="TextBox 31" id="31"/>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32" id="32"/>
          <p:cNvGrpSpPr/>
          <p:nvPr/>
        </p:nvGrpSpPr>
        <p:grpSpPr>
          <a:xfrm rot="0">
            <a:off x="8327237" y="3639989"/>
            <a:ext cx="1543050" cy="528646"/>
            <a:chOff x="0" y="0"/>
            <a:chExt cx="406400" cy="139232"/>
          </a:xfrm>
        </p:grpSpPr>
        <p:sp>
          <p:nvSpPr>
            <p:cNvPr name="Freeform 33" id="33"/>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A3C4"/>
            </a:solidFill>
          </p:spPr>
        </p:sp>
        <p:sp>
          <p:nvSpPr>
            <p:cNvPr name="TextBox 34" id="34"/>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6-13</a:t>
              </a:r>
            </a:p>
          </p:txBody>
        </p:sp>
      </p:grpSp>
      <p:sp>
        <p:nvSpPr>
          <p:cNvPr name="Freeform 35" id="35"/>
          <p:cNvSpPr/>
          <p:nvPr/>
        </p:nvSpPr>
        <p:spPr>
          <a:xfrm flipH="false" flipV="false" rot="0">
            <a:off x="8562853" y="4766932"/>
            <a:ext cx="1071819" cy="809223"/>
          </a:xfrm>
          <a:custGeom>
            <a:avLst/>
            <a:gdLst/>
            <a:ahLst/>
            <a:cxnLst/>
            <a:rect r="r" b="b" t="t" l="l"/>
            <a:pathLst>
              <a:path h="809223" w="1071819">
                <a:moveTo>
                  <a:pt x="0" y="0"/>
                </a:moveTo>
                <a:lnTo>
                  <a:pt x="1071818" y="0"/>
                </a:lnTo>
                <a:lnTo>
                  <a:pt x="1071818" y="809223"/>
                </a:lnTo>
                <a:lnTo>
                  <a:pt x="0" y="809223"/>
                </a:lnTo>
                <a:lnTo>
                  <a:pt x="0" y="0"/>
                </a:lnTo>
                <a:close/>
              </a:path>
            </a:pathLst>
          </a:custGeom>
          <a:blipFill>
            <a:blip r:embed="rId10"/>
            <a:stretch>
              <a:fillRect l="0" t="0" r="0" b="0"/>
            </a:stretch>
          </a:blipFill>
        </p:spPr>
      </p:sp>
      <p:sp>
        <p:nvSpPr>
          <p:cNvPr name="Freeform 36" id="36"/>
          <p:cNvSpPr/>
          <p:nvPr/>
        </p:nvSpPr>
        <p:spPr>
          <a:xfrm flipH="false" flipV="false" rot="0">
            <a:off x="11053166" y="4462415"/>
            <a:ext cx="2002830" cy="1657154"/>
          </a:xfrm>
          <a:custGeom>
            <a:avLst/>
            <a:gdLst/>
            <a:ahLst/>
            <a:cxnLst/>
            <a:rect r="r" b="b" t="t" l="l"/>
            <a:pathLst>
              <a:path h="1657154" w="2002830">
                <a:moveTo>
                  <a:pt x="0" y="0"/>
                </a:moveTo>
                <a:lnTo>
                  <a:pt x="2002830" y="0"/>
                </a:lnTo>
                <a:lnTo>
                  <a:pt x="2002830" y="1657154"/>
                </a:lnTo>
                <a:lnTo>
                  <a:pt x="0" y="1657154"/>
                </a:lnTo>
                <a:lnTo>
                  <a:pt x="0" y="0"/>
                </a:lnTo>
                <a:close/>
              </a:path>
            </a:pathLst>
          </a:custGeom>
          <a:blipFill>
            <a:blip r:embed="rId5">
              <a:alphaModFix amt="30000"/>
            </a:blip>
            <a:stretch>
              <a:fillRect l="0" t="-17838" r="0" b="0"/>
            </a:stretch>
          </a:blipFill>
        </p:spPr>
      </p:sp>
      <p:grpSp>
        <p:nvGrpSpPr>
          <p:cNvPr name="Group 37" id="37"/>
          <p:cNvGrpSpPr/>
          <p:nvPr/>
        </p:nvGrpSpPr>
        <p:grpSpPr>
          <a:xfrm rot="0">
            <a:off x="11109329" y="4425810"/>
            <a:ext cx="1735525" cy="1491467"/>
            <a:chOff x="0" y="0"/>
            <a:chExt cx="812800" cy="698500"/>
          </a:xfrm>
        </p:grpSpPr>
        <p:sp>
          <p:nvSpPr>
            <p:cNvPr name="Freeform 38" id="38"/>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007BFF"/>
            </a:solidFill>
          </p:spPr>
        </p:sp>
        <p:sp>
          <p:nvSpPr>
            <p:cNvPr name="TextBox 39" id="39"/>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40" id="40"/>
          <p:cNvGrpSpPr/>
          <p:nvPr/>
        </p:nvGrpSpPr>
        <p:grpSpPr>
          <a:xfrm rot="0">
            <a:off x="11204677" y="6271969"/>
            <a:ext cx="1543050" cy="528646"/>
            <a:chOff x="0" y="0"/>
            <a:chExt cx="406400" cy="139232"/>
          </a:xfrm>
        </p:grpSpPr>
        <p:sp>
          <p:nvSpPr>
            <p:cNvPr name="Freeform 41" id="41"/>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7BFF"/>
            </a:solidFill>
          </p:spPr>
        </p:sp>
        <p:sp>
          <p:nvSpPr>
            <p:cNvPr name="TextBox 42" id="42"/>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FFFFFF"/>
                  </a:solidFill>
                  <a:latin typeface="DM Sans Bold"/>
                  <a:ea typeface="DM Sans Bold"/>
                  <a:cs typeface="DM Sans Bold"/>
                  <a:sym typeface="DM Sans Bold"/>
                </a:rPr>
                <a:t>14-15</a:t>
              </a:r>
            </a:p>
          </p:txBody>
        </p:sp>
      </p:grpSp>
      <p:sp>
        <p:nvSpPr>
          <p:cNvPr name="Freeform 43" id="43"/>
          <p:cNvSpPr/>
          <p:nvPr/>
        </p:nvSpPr>
        <p:spPr>
          <a:xfrm flipH="false" flipV="false" rot="0">
            <a:off x="11487930" y="4706103"/>
            <a:ext cx="1042915" cy="955571"/>
          </a:xfrm>
          <a:custGeom>
            <a:avLst/>
            <a:gdLst/>
            <a:ahLst/>
            <a:cxnLst/>
            <a:rect r="r" b="b" t="t" l="l"/>
            <a:pathLst>
              <a:path h="955571" w="1042915">
                <a:moveTo>
                  <a:pt x="0" y="0"/>
                </a:moveTo>
                <a:lnTo>
                  <a:pt x="1042915" y="0"/>
                </a:lnTo>
                <a:lnTo>
                  <a:pt x="1042915" y="955571"/>
                </a:lnTo>
                <a:lnTo>
                  <a:pt x="0" y="9555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4" id="44"/>
          <p:cNvSpPr/>
          <p:nvPr/>
        </p:nvSpPr>
        <p:spPr>
          <a:xfrm flipH="false" flipV="false" rot="0">
            <a:off x="13925528" y="4462415"/>
            <a:ext cx="2002830" cy="1657154"/>
          </a:xfrm>
          <a:custGeom>
            <a:avLst/>
            <a:gdLst/>
            <a:ahLst/>
            <a:cxnLst/>
            <a:rect r="r" b="b" t="t" l="l"/>
            <a:pathLst>
              <a:path h="1657154" w="2002830">
                <a:moveTo>
                  <a:pt x="0" y="0"/>
                </a:moveTo>
                <a:lnTo>
                  <a:pt x="2002831" y="0"/>
                </a:lnTo>
                <a:lnTo>
                  <a:pt x="2002831" y="1657154"/>
                </a:lnTo>
                <a:lnTo>
                  <a:pt x="0" y="1657154"/>
                </a:lnTo>
                <a:lnTo>
                  <a:pt x="0" y="0"/>
                </a:lnTo>
                <a:close/>
              </a:path>
            </a:pathLst>
          </a:custGeom>
          <a:blipFill>
            <a:blip r:embed="rId5">
              <a:alphaModFix amt="30000"/>
            </a:blip>
            <a:stretch>
              <a:fillRect l="0" t="-17838" r="0" b="0"/>
            </a:stretch>
          </a:blipFill>
        </p:spPr>
      </p:sp>
      <p:grpSp>
        <p:nvGrpSpPr>
          <p:cNvPr name="Group 45" id="45"/>
          <p:cNvGrpSpPr/>
          <p:nvPr/>
        </p:nvGrpSpPr>
        <p:grpSpPr>
          <a:xfrm rot="0">
            <a:off x="13949656" y="4462415"/>
            <a:ext cx="1735525" cy="1491467"/>
            <a:chOff x="0" y="0"/>
            <a:chExt cx="812800" cy="698500"/>
          </a:xfrm>
        </p:grpSpPr>
        <p:sp>
          <p:nvSpPr>
            <p:cNvPr name="Freeform 46" id="46"/>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175DC5"/>
            </a:solidFill>
          </p:spPr>
        </p:sp>
        <p:sp>
          <p:nvSpPr>
            <p:cNvPr name="TextBox 47" id="47"/>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48" id="48"/>
          <p:cNvGrpSpPr/>
          <p:nvPr/>
        </p:nvGrpSpPr>
        <p:grpSpPr>
          <a:xfrm rot="0">
            <a:off x="14082116" y="3639989"/>
            <a:ext cx="1543050" cy="528646"/>
            <a:chOff x="0" y="0"/>
            <a:chExt cx="406400" cy="139232"/>
          </a:xfrm>
        </p:grpSpPr>
        <p:sp>
          <p:nvSpPr>
            <p:cNvPr name="Freeform 49" id="49"/>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175DC5"/>
            </a:solidFill>
          </p:spPr>
        </p:sp>
        <p:sp>
          <p:nvSpPr>
            <p:cNvPr name="TextBox 50" id="50"/>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FFFFFF"/>
                  </a:solidFill>
                  <a:latin typeface="DM Sans Bold"/>
                  <a:ea typeface="DM Sans Bold"/>
                  <a:cs typeface="DM Sans Bold"/>
                  <a:sym typeface="DM Sans Bold"/>
                </a:rPr>
                <a:t>16-17</a:t>
              </a:r>
            </a:p>
          </p:txBody>
        </p:sp>
      </p:grpSp>
      <p:sp>
        <p:nvSpPr>
          <p:cNvPr name="Freeform 51" id="51"/>
          <p:cNvSpPr/>
          <p:nvPr/>
        </p:nvSpPr>
        <p:spPr>
          <a:xfrm flipH="false" flipV="false" rot="0">
            <a:off x="14350208" y="4654808"/>
            <a:ext cx="1006867" cy="1006867"/>
          </a:xfrm>
          <a:custGeom>
            <a:avLst/>
            <a:gdLst/>
            <a:ahLst/>
            <a:cxnLst/>
            <a:rect r="r" b="b" t="t" l="l"/>
            <a:pathLst>
              <a:path h="1006867" w="1006867">
                <a:moveTo>
                  <a:pt x="0" y="0"/>
                </a:moveTo>
                <a:lnTo>
                  <a:pt x="1006866" y="0"/>
                </a:lnTo>
                <a:lnTo>
                  <a:pt x="1006866" y="1006866"/>
                </a:lnTo>
                <a:lnTo>
                  <a:pt x="0" y="100686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52" id="52"/>
          <p:cNvGrpSpPr/>
          <p:nvPr/>
        </p:nvGrpSpPr>
        <p:grpSpPr>
          <a:xfrm rot="0">
            <a:off x="5685940" y="255723"/>
            <a:ext cx="6172200" cy="464948"/>
            <a:chOff x="0" y="0"/>
            <a:chExt cx="8229600" cy="619930"/>
          </a:xfrm>
        </p:grpSpPr>
        <p:sp>
          <p:nvSpPr>
            <p:cNvPr name="Freeform 53" id="53"/>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54" id="54"/>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55" id="55"/>
          <p:cNvSpPr/>
          <p:nvPr/>
        </p:nvSpPr>
        <p:spPr>
          <a:xfrm flipH="false" flipV="false" rot="0">
            <a:off x="7083966" y="6997830"/>
            <a:ext cx="4078557" cy="1173036"/>
          </a:xfrm>
          <a:custGeom>
            <a:avLst/>
            <a:gdLst/>
            <a:ahLst/>
            <a:cxnLst/>
            <a:rect r="r" b="b" t="t" l="l"/>
            <a:pathLst>
              <a:path h="1173036" w="4078557">
                <a:moveTo>
                  <a:pt x="0" y="0"/>
                </a:moveTo>
                <a:lnTo>
                  <a:pt x="4078557" y="0"/>
                </a:lnTo>
                <a:lnTo>
                  <a:pt x="4078557" y="1173037"/>
                </a:lnTo>
                <a:lnTo>
                  <a:pt x="0" y="117303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56" id="56"/>
          <p:cNvSpPr txBox="true"/>
          <p:nvPr/>
        </p:nvSpPr>
        <p:spPr>
          <a:xfrm rot="0">
            <a:off x="4920982" y="1645008"/>
            <a:ext cx="8446037" cy="1161754"/>
          </a:xfrm>
          <a:prstGeom prst="rect">
            <a:avLst/>
          </a:prstGeom>
        </p:spPr>
        <p:txBody>
          <a:bodyPr anchor="t" rtlCol="false" tIns="0" lIns="0" bIns="0" rIns="0">
            <a:spAutoFit/>
          </a:bodyPr>
          <a:lstStyle/>
          <a:p>
            <a:pPr algn="ctr">
              <a:lnSpc>
                <a:spcPts val="8059"/>
              </a:lnSpc>
            </a:pPr>
            <a:r>
              <a:rPr lang="en-US" sz="6716">
                <a:solidFill>
                  <a:srgbClr val="000000"/>
                </a:solidFill>
                <a:latin typeface="Calibri (MS)"/>
                <a:ea typeface="Calibri (MS)"/>
                <a:cs typeface="Calibri (MS)"/>
                <a:sym typeface="Calibri (MS)"/>
              </a:rPr>
              <a:t>Planificación de tiempos</a:t>
            </a:r>
          </a:p>
        </p:txBody>
      </p:sp>
      <p:sp>
        <p:nvSpPr>
          <p:cNvPr name="TextBox 57" id="57"/>
          <p:cNvSpPr txBox="true"/>
          <p:nvPr/>
        </p:nvSpPr>
        <p:spPr>
          <a:xfrm rot="0">
            <a:off x="2297023" y="6271969"/>
            <a:ext cx="209550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Levan</a:t>
            </a:r>
            <a:r>
              <a:rPr lang="en-US" b="true" sz="1799">
                <a:solidFill>
                  <a:srgbClr val="000000"/>
                </a:solidFill>
                <a:latin typeface="DM Sans Bold"/>
                <a:ea typeface="DM Sans Bold"/>
                <a:cs typeface="DM Sans Bold"/>
                <a:sym typeface="DM Sans Bold"/>
              </a:rPr>
              <a:t>tamiento de Requerimientos</a:t>
            </a:r>
          </a:p>
        </p:txBody>
      </p:sp>
      <p:sp>
        <p:nvSpPr>
          <p:cNvPr name="TextBox 58" id="58"/>
          <p:cNvSpPr txBox="true"/>
          <p:nvPr/>
        </p:nvSpPr>
        <p:spPr>
          <a:xfrm rot="0">
            <a:off x="5182505" y="3568560"/>
            <a:ext cx="2078525"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Configurac</a:t>
            </a:r>
            <a:r>
              <a:rPr lang="en-US" b="true" sz="1799">
                <a:solidFill>
                  <a:srgbClr val="000000"/>
                </a:solidFill>
                <a:latin typeface="DM Sans Bold"/>
                <a:ea typeface="DM Sans Bold"/>
                <a:cs typeface="DM Sans Bold"/>
                <a:sym typeface="DM Sans Bold"/>
              </a:rPr>
              <a:t>ión de Infraestructura</a:t>
            </a:r>
          </a:p>
        </p:txBody>
      </p:sp>
      <p:sp>
        <p:nvSpPr>
          <p:cNvPr name="TextBox 59" id="59"/>
          <p:cNvSpPr txBox="true"/>
          <p:nvPr/>
        </p:nvSpPr>
        <p:spPr>
          <a:xfrm rot="0">
            <a:off x="8194777" y="6374477"/>
            <a:ext cx="180975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Desarrollo de software</a:t>
            </a:r>
          </a:p>
        </p:txBody>
      </p:sp>
      <p:sp>
        <p:nvSpPr>
          <p:cNvPr name="TextBox 60" id="60"/>
          <p:cNvSpPr txBox="true"/>
          <p:nvPr/>
        </p:nvSpPr>
        <p:spPr>
          <a:xfrm rot="0">
            <a:off x="11072216" y="3701910"/>
            <a:ext cx="1809750" cy="2667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QA y Pru</a:t>
            </a:r>
            <a:r>
              <a:rPr lang="en-US" b="true" sz="1799">
                <a:solidFill>
                  <a:srgbClr val="000000"/>
                </a:solidFill>
                <a:latin typeface="DM Sans Bold"/>
                <a:ea typeface="DM Sans Bold"/>
                <a:cs typeface="DM Sans Bold"/>
                <a:sym typeface="DM Sans Bold"/>
              </a:rPr>
              <a:t>ebas</a:t>
            </a:r>
          </a:p>
        </p:txBody>
      </p:sp>
      <p:sp>
        <p:nvSpPr>
          <p:cNvPr name="TextBox 61" id="61"/>
          <p:cNvSpPr txBox="true"/>
          <p:nvPr/>
        </p:nvSpPr>
        <p:spPr>
          <a:xfrm rot="0">
            <a:off x="13949656" y="6374477"/>
            <a:ext cx="180975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Documentac</a:t>
            </a:r>
            <a:r>
              <a:rPr lang="en-US" b="true" sz="1799">
                <a:solidFill>
                  <a:srgbClr val="000000"/>
                </a:solidFill>
                <a:latin typeface="DM Sans Bold"/>
                <a:ea typeface="DM Sans Bold"/>
                <a:cs typeface="DM Sans Bold"/>
                <a:sym typeface="DM Sans Bold"/>
              </a:rPr>
              <a:t>ión  final y cierre</a:t>
            </a:r>
          </a:p>
        </p:txBody>
      </p:sp>
      <p:sp>
        <p:nvSpPr>
          <p:cNvPr name="TextBox 62" id="62"/>
          <p:cNvSpPr txBox="true"/>
          <p:nvPr/>
        </p:nvSpPr>
        <p:spPr>
          <a:xfrm rot="0">
            <a:off x="6490987" y="8332792"/>
            <a:ext cx="180975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Modulo Beneficiario</a:t>
            </a:r>
          </a:p>
        </p:txBody>
      </p:sp>
      <p:sp>
        <p:nvSpPr>
          <p:cNvPr name="TextBox 63" id="63"/>
          <p:cNvSpPr txBox="true"/>
          <p:nvPr/>
        </p:nvSpPr>
        <p:spPr>
          <a:xfrm rot="0">
            <a:off x="8528050" y="8356604"/>
            <a:ext cx="148163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Modulo Técnico</a:t>
            </a:r>
          </a:p>
        </p:txBody>
      </p:sp>
      <p:sp>
        <p:nvSpPr>
          <p:cNvPr name="TextBox 64" id="64"/>
          <p:cNvSpPr txBox="true"/>
          <p:nvPr/>
        </p:nvSpPr>
        <p:spPr>
          <a:xfrm rot="0">
            <a:off x="10139211" y="8356604"/>
            <a:ext cx="1827910" cy="5334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Modulo Administrador</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87750" y="255723"/>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4441744" y="2880118"/>
            <a:ext cx="4103537" cy="3846229"/>
            <a:chOff x="0" y="0"/>
            <a:chExt cx="1197128" cy="1122064"/>
          </a:xfrm>
        </p:grpSpPr>
        <p:sp>
          <p:nvSpPr>
            <p:cNvPr name="Freeform 9" id="9"/>
            <p:cNvSpPr/>
            <p:nvPr/>
          </p:nvSpPr>
          <p:spPr>
            <a:xfrm flipH="false" flipV="false" rot="0">
              <a:off x="0" y="0"/>
              <a:ext cx="1197128" cy="1122063"/>
            </a:xfrm>
            <a:custGeom>
              <a:avLst/>
              <a:gdLst/>
              <a:ahLst/>
              <a:cxnLst/>
              <a:rect r="r" b="b" t="t" l="l"/>
              <a:pathLst>
                <a:path h="1122063" w="1197128">
                  <a:moveTo>
                    <a:pt x="32073" y="0"/>
                  </a:moveTo>
                  <a:lnTo>
                    <a:pt x="1165055" y="0"/>
                  </a:lnTo>
                  <a:cubicBezTo>
                    <a:pt x="1182769" y="0"/>
                    <a:pt x="1197128" y="14360"/>
                    <a:pt x="1197128" y="32073"/>
                  </a:cubicBezTo>
                  <a:lnTo>
                    <a:pt x="1197128" y="1089991"/>
                  </a:lnTo>
                  <a:cubicBezTo>
                    <a:pt x="1197128" y="1098497"/>
                    <a:pt x="1193749" y="1106655"/>
                    <a:pt x="1187734" y="1112669"/>
                  </a:cubicBezTo>
                  <a:cubicBezTo>
                    <a:pt x="1181719" y="1118684"/>
                    <a:pt x="1173562" y="1122063"/>
                    <a:pt x="1165055" y="1122063"/>
                  </a:cubicBezTo>
                  <a:lnTo>
                    <a:pt x="32073" y="1122063"/>
                  </a:lnTo>
                  <a:cubicBezTo>
                    <a:pt x="14360" y="1122063"/>
                    <a:pt x="0" y="1107704"/>
                    <a:pt x="0" y="1089991"/>
                  </a:cubicBezTo>
                  <a:lnTo>
                    <a:pt x="0" y="32073"/>
                  </a:lnTo>
                  <a:cubicBezTo>
                    <a:pt x="0" y="23567"/>
                    <a:pt x="3379" y="15409"/>
                    <a:pt x="9394" y="9394"/>
                  </a:cubicBezTo>
                  <a:cubicBezTo>
                    <a:pt x="15409" y="3379"/>
                    <a:pt x="23567" y="0"/>
                    <a:pt x="32073" y="0"/>
                  </a:cubicBezTo>
                  <a:close/>
                </a:path>
              </a:pathLst>
            </a:custGeom>
            <a:solidFill>
              <a:srgbClr val="000000">
                <a:alpha val="0"/>
              </a:srgbClr>
            </a:solidFill>
            <a:ln w="19050" cap="sq">
              <a:solidFill>
                <a:srgbClr val="000000"/>
              </a:solidFill>
              <a:prstDash val="solid"/>
              <a:miter/>
            </a:ln>
          </p:spPr>
        </p:sp>
        <p:sp>
          <p:nvSpPr>
            <p:cNvPr name="TextBox 10" id="10"/>
            <p:cNvSpPr txBox="true"/>
            <p:nvPr/>
          </p:nvSpPr>
          <p:spPr>
            <a:xfrm>
              <a:off x="0" y="0"/>
              <a:ext cx="1197128" cy="1122064"/>
            </a:xfrm>
            <a:prstGeom prst="rect">
              <a:avLst/>
            </a:prstGeom>
          </p:spPr>
          <p:txBody>
            <a:bodyPr anchor="ctr" rtlCol="false" tIns="45862" lIns="45862" bIns="45862" rIns="45862"/>
            <a:lstStyle/>
            <a:p>
              <a:pPr algn="ctr">
                <a:lnSpc>
                  <a:spcPts val="2999"/>
                </a:lnSpc>
              </a:pPr>
              <a:r>
                <a:rPr lang="en-US" b="true" sz="2499">
                  <a:solidFill>
                    <a:srgbClr val="FFFFFF"/>
                  </a:solidFill>
                  <a:latin typeface="DM Sans Bold"/>
                  <a:ea typeface="DM Sans Bold"/>
                  <a:cs typeface="DM Sans Bold"/>
                  <a:sym typeface="DM Sans Bold"/>
                </a:rPr>
                <a:t>¿</a:t>
              </a:r>
            </a:p>
          </p:txBody>
        </p:sp>
      </p:grpSp>
      <p:sp>
        <p:nvSpPr>
          <p:cNvPr name="TextBox 11" id="11"/>
          <p:cNvSpPr txBox="true"/>
          <p:nvPr/>
        </p:nvSpPr>
        <p:spPr>
          <a:xfrm rot="0">
            <a:off x="4529275" y="3349414"/>
            <a:ext cx="3928473" cy="371475"/>
          </a:xfrm>
          <a:prstGeom prst="rect">
            <a:avLst/>
          </a:prstGeom>
        </p:spPr>
        <p:txBody>
          <a:bodyPr anchor="t" rtlCol="false" tIns="0" lIns="0" bIns="0" rIns="0">
            <a:spAutoFit/>
          </a:bodyPr>
          <a:lstStyle/>
          <a:p>
            <a:pPr algn="ctr">
              <a:lnSpc>
                <a:spcPts val="2999"/>
              </a:lnSpc>
              <a:spcBef>
                <a:spcPct val="0"/>
              </a:spcBef>
            </a:pPr>
            <a:r>
              <a:rPr lang="en-US" b="true" sz="2499">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Seguridad</a:t>
            </a:r>
          </a:p>
        </p:txBody>
      </p:sp>
      <p:sp>
        <p:nvSpPr>
          <p:cNvPr name="Freeform 12" id="12"/>
          <p:cNvSpPr/>
          <p:nvPr/>
        </p:nvSpPr>
        <p:spPr>
          <a:xfrm flipH="false" flipV="false" rot="0">
            <a:off x="5404667" y="4269888"/>
            <a:ext cx="2177689" cy="2063361"/>
          </a:xfrm>
          <a:custGeom>
            <a:avLst/>
            <a:gdLst/>
            <a:ahLst/>
            <a:cxnLst/>
            <a:rect r="r" b="b" t="t" l="l"/>
            <a:pathLst>
              <a:path h="2063361" w="2177689">
                <a:moveTo>
                  <a:pt x="0" y="0"/>
                </a:moveTo>
                <a:lnTo>
                  <a:pt x="2177690" y="0"/>
                </a:lnTo>
                <a:lnTo>
                  <a:pt x="2177690" y="2063361"/>
                </a:lnTo>
                <a:lnTo>
                  <a:pt x="0" y="2063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8850080" y="2831376"/>
            <a:ext cx="4103537" cy="3894971"/>
            <a:chOff x="0" y="0"/>
            <a:chExt cx="1197128" cy="1136283"/>
          </a:xfrm>
        </p:grpSpPr>
        <p:sp>
          <p:nvSpPr>
            <p:cNvPr name="Freeform 14" id="14"/>
            <p:cNvSpPr/>
            <p:nvPr/>
          </p:nvSpPr>
          <p:spPr>
            <a:xfrm flipH="false" flipV="false" rot="0">
              <a:off x="0" y="0"/>
              <a:ext cx="1197128" cy="1136283"/>
            </a:xfrm>
            <a:custGeom>
              <a:avLst/>
              <a:gdLst/>
              <a:ahLst/>
              <a:cxnLst/>
              <a:rect r="r" b="b" t="t" l="l"/>
              <a:pathLst>
                <a:path h="1136283" w="1197128">
                  <a:moveTo>
                    <a:pt x="32073" y="0"/>
                  </a:moveTo>
                  <a:lnTo>
                    <a:pt x="1165055" y="0"/>
                  </a:lnTo>
                  <a:cubicBezTo>
                    <a:pt x="1182769" y="0"/>
                    <a:pt x="1197128" y="14360"/>
                    <a:pt x="1197128" y="32073"/>
                  </a:cubicBezTo>
                  <a:lnTo>
                    <a:pt x="1197128" y="1104210"/>
                  </a:lnTo>
                  <a:cubicBezTo>
                    <a:pt x="1197128" y="1121923"/>
                    <a:pt x="1182769" y="1136283"/>
                    <a:pt x="1165055" y="1136283"/>
                  </a:cubicBezTo>
                  <a:lnTo>
                    <a:pt x="32073" y="1136283"/>
                  </a:lnTo>
                  <a:cubicBezTo>
                    <a:pt x="23567" y="1136283"/>
                    <a:pt x="15409" y="1132904"/>
                    <a:pt x="9394" y="1126889"/>
                  </a:cubicBezTo>
                  <a:cubicBezTo>
                    <a:pt x="3379" y="1120874"/>
                    <a:pt x="0" y="1112716"/>
                    <a:pt x="0" y="1104210"/>
                  </a:cubicBezTo>
                  <a:lnTo>
                    <a:pt x="0" y="32073"/>
                  </a:lnTo>
                  <a:cubicBezTo>
                    <a:pt x="0" y="23567"/>
                    <a:pt x="3379" y="15409"/>
                    <a:pt x="9394" y="9394"/>
                  </a:cubicBezTo>
                  <a:cubicBezTo>
                    <a:pt x="15409" y="3379"/>
                    <a:pt x="23567" y="0"/>
                    <a:pt x="32073" y="0"/>
                  </a:cubicBezTo>
                  <a:close/>
                </a:path>
              </a:pathLst>
            </a:custGeom>
            <a:solidFill>
              <a:srgbClr val="000000">
                <a:alpha val="0"/>
              </a:srgbClr>
            </a:solidFill>
            <a:ln w="19050" cap="sq">
              <a:solidFill>
                <a:srgbClr val="000000"/>
              </a:solidFill>
              <a:prstDash val="solid"/>
              <a:miter/>
            </a:ln>
          </p:spPr>
        </p:sp>
        <p:sp>
          <p:nvSpPr>
            <p:cNvPr name="TextBox 15" id="15"/>
            <p:cNvSpPr txBox="true"/>
            <p:nvPr/>
          </p:nvSpPr>
          <p:spPr>
            <a:xfrm>
              <a:off x="0" y="0"/>
              <a:ext cx="1197128" cy="1136283"/>
            </a:xfrm>
            <a:prstGeom prst="rect">
              <a:avLst/>
            </a:prstGeom>
          </p:spPr>
          <p:txBody>
            <a:bodyPr anchor="ctr" rtlCol="false" tIns="45862" lIns="45862" bIns="45862" rIns="45862"/>
            <a:lstStyle/>
            <a:p>
              <a:pPr algn="ctr">
                <a:lnSpc>
                  <a:spcPts val="2999"/>
                </a:lnSpc>
              </a:pPr>
            </a:p>
          </p:txBody>
        </p:sp>
      </p:grpSp>
      <p:sp>
        <p:nvSpPr>
          <p:cNvPr name="Freeform 16" id="16"/>
          <p:cNvSpPr/>
          <p:nvPr/>
        </p:nvSpPr>
        <p:spPr>
          <a:xfrm flipH="false" flipV="false" rot="0">
            <a:off x="9850957" y="4092609"/>
            <a:ext cx="2101783" cy="2101783"/>
          </a:xfrm>
          <a:custGeom>
            <a:avLst/>
            <a:gdLst/>
            <a:ahLst/>
            <a:cxnLst/>
            <a:rect r="r" b="b" t="t" l="l"/>
            <a:pathLst>
              <a:path h="2101783" w="2101783">
                <a:moveTo>
                  <a:pt x="0" y="0"/>
                </a:moveTo>
                <a:lnTo>
                  <a:pt x="2101783" y="0"/>
                </a:lnTo>
                <a:lnTo>
                  <a:pt x="2101783" y="2101782"/>
                </a:lnTo>
                <a:lnTo>
                  <a:pt x="0" y="21017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9004495" y="3349414"/>
            <a:ext cx="3794707" cy="371475"/>
          </a:xfrm>
          <a:prstGeom prst="rect">
            <a:avLst/>
          </a:prstGeom>
        </p:spPr>
        <p:txBody>
          <a:bodyPr anchor="t" rtlCol="false" tIns="0" lIns="0" bIns="0" rIns="0">
            <a:spAutoFit/>
          </a:bodyPr>
          <a:lstStyle/>
          <a:p>
            <a:pPr algn="ctr">
              <a:lnSpc>
                <a:spcPts val="2999"/>
              </a:lnSpc>
              <a:spcBef>
                <a:spcPct val="0"/>
              </a:spcBef>
            </a:pPr>
            <a:r>
              <a:rPr lang="en-US" b="true" sz="2499">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Controladores</a:t>
            </a:r>
          </a:p>
        </p:txBody>
      </p:sp>
      <p:grpSp>
        <p:nvGrpSpPr>
          <p:cNvPr name="Group 18" id="18"/>
          <p:cNvGrpSpPr/>
          <p:nvPr/>
        </p:nvGrpSpPr>
        <p:grpSpPr>
          <a:xfrm rot="0">
            <a:off x="13286992" y="2880118"/>
            <a:ext cx="4103537" cy="3846229"/>
            <a:chOff x="0" y="0"/>
            <a:chExt cx="1197128" cy="1122064"/>
          </a:xfrm>
        </p:grpSpPr>
        <p:sp>
          <p:nvSpPr>
            <p:cNvPr name="Freeform 19" id="19"/>
            <p:cNvSpPr/>
            <p:nvPr/>
          </p:nvSpPr>
          <p:spPr>
            <a:xfrm flipH="false" flipV="false" rot="0">
              <a:off x="0" y="0"/>
              <a:ext cx="1197128" cy="1122063"/>
            </a:xfrm>
            <a:custGeom>
              <a:avLst/>
              <a:gdLst/>
              <a:ahLst/>
              <a:cxnLst/>
              <a:rect r="r" b="b" t="t" l="l"/>
              <a:pathLst>
                <a:path h="1122063" w="1197128">
                  <a:moveTo>
                    <a:pt x="32073" y="0"/>
                  </a:moveTo>
                  <a:lnTo>
                    <a:pt x="1165055" y="0"/>
                  </a:lnTo>
                  <a:cubicBezTo>
                    <a:pt x="1182769" y="0"/>
                    <a:pt x="1197128" y="14360"/>
                    <a:pt x="1197128" y="32073"/>
                  </a:cubicBezTo>
                  <a:lnTo>
                    <a:pt x="1197128" y="1089991"/>
                  </a:lnTo>
                  <a:cubicBezTo>
                    <a:pt x="1197128" y="1098497"/>
                    <a:pt x="1193749" y="1106655"/>
                    <a:pt x="1187734" y="1112669"/>
                  </a:cubicBezTo>
                  <a:cubicBezTo>
                    <a:pt x="1181719" y="1118684"/>
                    <a:pt x="1173562" y="1122063"/>
                    <a:pt x="1165055" y="1122063"/>
                  </a:cubicBezTo>
                  <a:lnTo>
                    <a:pt x="32073" y="1122063"/>
                  </a:lnTo>
                  <a:cubicBezTo>
                    <a:pt x="14360" y="1122063"/>
                    <a:pt x="0" y="1107704"/>
                    <a:pt x="0" y="1089991"/>
                  </a:cubicBezTo>
                  <a:lnTo>
                    <a:pt x="0" y="32073"/>
                  </a:lnTo>
                  <a:cubicBezTo>
                    <a:pt x="0" y="23567"/>
                    <a:pt x="3379" y="15409"/>
                    <a:pt x="9394" y="9394"/>
                  </a:cubicBezTo>
                  <a:cubicBezTo>
                    <a:pt x="15409" y="3379"/>
                    <a:pt x="23567" y="0"/>
                    <a:pt x="32073" y="0"/>
                  </a:cubicBezTo>
                  <a:close/>
                </a:path>
              </a:pathLst>
            </a:custGeom>
            <a:solidFill>
              <a:srgbClr val="000000">
                <a:alpha val="0"/>
              </a:srgbClr>
            </a:solidFill>
            <a:ln w="19050" cap="sq">
              <a:solidFill>
                <a:srgbClr val="000000"/>
              </a:solidFill>
              <a:prstDash val="solid"/>
              <a:miter/>
            </a:ln>
          </p:spPr>
        </p:sp>
        <p:sp>
          <p:nvSpPr>
            <p:cNvPr name="TextBox 20" id="20"/>
            <p:cNvSpPr txBox="true"/>
            <p:nvPr/>
          </p:nvSpPr>
          <p:spPr>
            <a:xfrm>
              <a:off x="0" y="0"/>
              <a:ext cx="1197128" cy="1122064"/>
            </a:xfrm>
            <a:prstGeom prst="rect">
              <a:avLst/>
            </a:prstGeom>
          </p:spPr>
          <p:txBody>
            <a:bodyPr anchor="ctr" rtlCol="false" tIns="45862" lIns="45862" bIns="45862" rIns="45862"/>
            <a:lstStyle/>
            <a:p>
              <a:pPr algn="ctr">
                <a:lnSpc>
                  <a:spcPts val="2999"/>
                </a:lnSpc>
              </a:pPr>
            </a:p>
          </p:txBody>
        </p:sp>
      </p:grpSp>
      <p:sp>
        <p:nvSpPr>
          <p:cNvPr name="Freeform 21" id="21"/>
          <p:cNvSpPr/>
          <p:nvPr/>
        </p:nvSpPr>
        <p:spPr>
          <a:xfrm flipH="false" flipV="false" rot="0">
            <a:off x="14539706" y="4400751"/>
            <a:ext cx="1598109" cy="1775677"/>
          </a:xfrm>
          <a:custGeom>
            <a:avLst/>
            <a:gdLst/>
            <a:ahLst/>
            <a:cxnLst/>
            <a:rect r="r" b="b" t="t" l="l"/>
            <a:pathLst>
              <a:path h="1775677" w="1598109">
                <a:moveTo>
                  <a:pt x="0" y="0"/>
                </a:moveTo>
                <a:lnTo>
                  <a:pt x="1598110" y="0"/>
                </a:lnTo>
                <a:lnTo>
                  <a:pt x="1598110" y="1775677"/>
                </a:lnTo>
                <a:lnTo>
                  <a:pt x="0" y="17756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4539706" y="3349414"/>
            <a:ext cx="1707044" cy="371475"/>
          </a:xfrm>
          <a:prstGeom prst="rect">
            <a:avLst/>
          </a:prstGeom>
        </p:spPr>
        <p:txBody>
          <a:bodyPr anchor="t" rtlCol="false" tIns="0" lIns="0" bIns="0" rIns="0">
            <a:spAutoFit/>
          </a:bodyPr>
          <a:lstStyle/>
          <a:p>
            <a:pPr algn="ctr">
              <a:lnSpc>
                <a:spcPts val="2999"/>
              </a:lnSpc>
              <a:spcBef>
                <a:spcPct val="0"/>
              </a:spcBef>
            </a:pPr>
            <a:r>
              <a:rPr lang="en-US" b="true" sz="2499">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Servicios</a:t>
            </a:r>
          </a:p>
        </p:txBody>
      </p:sp>
      <p:grpSp>
        <p:nvGrpSpPr>
          <p:cNvPr name="Group 23" id="23"/>
          <p:cNvGrpSpPr/>
          <p:nvPr/>
        </p:nvGrpSpPr>
        <p:grpSpPr>
          <a:xfrm rot="0">
            <a:off x="1028700" y="2947084"/>
            <a:ext cx="3239473" cy="3729530"/>
            <a:chOff x="0" y="0"/>
            <a:chExt cx="4319297" cy="4972707"/>
          </a:xfrm>
        </p:grpSpPr>
        <p:grpSp>
          <p:nvGrpSpPr>
            <p:cNvPr name="Group 24" id="24"/>
            <p:cNvGrpSpPr/>
            <p:nvPr/>
          </p:nvGrpSpPr>
          <p:grpSpPr>
            <a:xfrm rot="0">
              <a:off x="0" y="0"/>
              <a:ext cx="4319297" cy="4972707"/>
              <a:chOff x="0" y="0"/>
              <a:chExt cx="945054" cy="1088019"/>
            </a:xfrm>
          </p:grpSpPr>
          <p:sp>
            <p:nvSpPr>
              <p:cNvPr name="Freeform 25" id="25"/>
              <p:cNvSpPr/>
              <p:nvPr/>
            </p:nvSpPr>
            <p:spPr>
              <a:xfrm flipH="false" flipV="false" rot="0">
                <a:off x="0" y="0"/>
                <a:ext cx="945054" cy="1088019"/>
              </a:xfrm>
              <a:custGeom>
                <a:avLst/>
                <a:gdLst/>
                <a:ahLst/>
                <a:cxnLst/>
                <a:rect r="r" b="b" t="t" l="l"/>
                <a:pathLst>
                  <a:path h="1088019" w="945054">
                    <a:moveTo>
                      <a:pt x="40628" y="0"/>
                    </a:moveTo>
                    <a:lnTo>
                      <a:pt x="904426" y="0"/>
                    </a:lnTo>
                    <a:cubicBezTo>
                      <a:pt x="915202" y="0"/>
                      <a:pt x="925535" y="4280"/>
                      <a:pt x="933155" y="11900"/>
                    </a:cubicBezTo>
                    <a:cubicBezTo>
                      <a:pt x="940774" y="19519"/>
                      <a:pt x="945054" y="29853"/>
                      <a:pt x="945054" y="40628"/>
                    </a:cubicBezTo>
                    <a:lnTo>
                      <a:pt x="945054" y="1047391"/>
                    </a:lnTo>
                    <a:cubicBezTo>
                      <a:pt x="945054" y="1058166"/>
                      <a:pt x="940774" y="1068500"/>
                      <a:pt x="933155" y="1076119"/>
                    </a:cubicBezTo>
                    <a:cubicBezTo>
                      <a:pt x="925535" y="1083739"/>
                      <a:pt x="915202" y="1088019"/>
                      <a:pt x="904426" y="1088019"/>
                    </a:cubicBezTo>
                    <a:lnTo>
                      <a:pt x="40628" y="1088019"/>
                    </a:lnTo>
                    <a:cubicBezTo>
                      <a:pt x="29853" y="1088019"/>
                      <a:pt x="19519" y="1083739"/>
                      <a:pt x="11900" y="1076119"/>
                    </a:cubicBezTo>
                    <a:cubicBezTo>
                      <a:pt x="4280" y="1068500"/>
                      <a:pt x="0" y="1058166"/>
                      <a:pt x="0" y="1047391"/>
                    </a:cubicBezTo>
                    <a:lnTo>
                      <a:pt x="0" y="40628"/>
                    </a:lnTo>
                    <a:cubicBezTo>
                      <a:pt x="0" y="29853"/>
                      <a:pt x="4280" y="19519"/>
                      <a:pt x="11900" y="11900"/>
                    </a:cubicBezTo>
                    <a:cubicBezTo>
                      <a:pt x="19519" y="4280"/>
                      <a:pt x="29853" y="0"/>
                      <a:pt x="40628" y="0"/>
                    </a:cubicBezTo>
                    <a:close/>
                  </a:path>
                </a:pathLst>
              </a:custGeom>
              <a:solidFill>
                <a:srgbClr val="000000">
                  <a:alpha val="0"/>
                </a:srgbClr>
              </a:solidFill>
              <a:ln w="19050" cap="sq">
                <a:solidFill>
                  <a:srgbClr val="000000"/>
                </a:solidFill>
                <a:prstDash val="solid"/>
                <a:miter/>
              </a:ln>
            </p:spPr>
          </p:sp>
          <p:sp>
            <p:nvSpPr>
              <p:cNvPr name="TextBox 26" id="26"/>
              <p:cNvSpPr txBox="true"/>
              <p:nvPr/>
            </p:nvSpPr>
            <p:spPr>
              <a:xfrm>
                <a:off x="0" y="0"/>
                <a:ext cx="945054" cy="1088019"/>
              </a:xfrm>
              <a:prstGeom prst="rect">
                <a:avLst/>
              </a:prstGeom>
            </p:spPr>
            <p:txBody>
              <a:bodyPr anchor="ctr" rtlCol="false" tIns="45862" lIns="45862" bIns="45862" rIns="45862"/>
              <a:lstStyle/>
              <a:p>
                <a:pPr algn="ctr">
                  <a:lnSpc>
                    <a:spcPts val="2159"/>
                  </a:lnSpc>
                </a:pPr>
              </a:p>
            </p:txBody>
          </p:sp>
        </p:grpSp>
        <p:sp>
          <p:nvSpPr>
            <p:cNvPr name="Freeform 27" id="27"/>
            <p:cNvSpPr/>
            <p:nvPr/>
          </p:nvSpPr>
          <p:spPr>
            <a:xfrm flipH="false" flipV="false" rot="0">
              <a:off x="1020358" y="1832106"/>
              <a:ext cx="2278582" cy="2334014"/>
            </a:xfrm>
            <a:custGeom>
              <a:avLst/>
              <a:gdLst/>
              <a:ahLst/>
              <a:cxnLst/>
              <a:rect r="r" b="b" t="t" l="l"/>
              <a:pathLst>
                <a:path h="2334014" w="2278582">
                  <a:moveTo>
                    <a:pt x="0" y="0"/>
                  </a:moveTo>
                  <a:lnTo>
                    <a:pt x="2278581" y="0"/>
                  </a:lnTo>
                  <a:lnTo>
                    <a:pt x="2278581" y="2334014"/>
                  </a:lnTo>
                  <a:lnTo>
                    <a:pt x="0" y="23340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428673" y="476084"/>
              <a:ext cx="3461951" cy="448603"/>
            </a:xfrm>
            <a:prstGeom prst="rect">
              <a:avLst/>
            </a:prstGeom>
          </p:spPr>
          <p:txBody>
            <a:bodyPr anchor="t" rtlCol="false" tIns="0" lIns="0" bIns="0" rIns="0">
              <a:spAutoFit/>
            </a:bodyPr>
            <a:lstStyle/>
            <a:p>
              <a:pPr algn="ctr">
                <a:lnSpc>
                  <a:spcPts val="2679"/>
                </a:lnSpc>
                <a:spcBef>
                  <a:spcPct val="0"/>
                </a:spcBef>
              </a:pPr>
              <a:r>
                <a:rPr lang="en-US" b="true" sz="2233">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Entrada (Routes)</a:t>
              </a:r>
            </a:p>
          </p:txBody>
        </p:sp>
      </p:grpSp>
      <p:sp>
        <p:nvSpPr>
          <p:cNvPr name="TextBox 29" id="29"/>
          <p:cNvSpPr txBox="true"/>
          <p:nvPr/>
        </p:nvSpPr>
        <p:spPr>
          <a:xfrm rot="0">
            <a:off x="5406889" y="914400"/>
            <a:ext cx="6451251" cy="933450"/>
          </a:xfrm>
          <a:prstGeom prst="rect">
            <a:avLst/>
          </a:prstGeom>
        </p:spPr>
        <p:txBody>
          <a:bodyPr anchor="t" rtlCol="false" tIns="0" lIns="0" bIns="0" rIns="0">
            <a:spAutoFit/>
          </a:bodyPr>
          <a:lstStyle/>
          <a:p>
            <a:pPr algn="l">
              <a:lnSpc>
                <a:spcPts val="6480"/>
              </a:lnSpc>
            </a:pPr>
            <a:r>
              <a:rPr lang="en-US" sz="5400">
                <a:solidFill>
                  <a:srgbClr val="000000"/>
                </a:solidFill>
                <a:latin typeface="Calibri (MS)"/>
                <a:ea typeface="Calibri (MS)"/>
                <a:cs typeface="Calibri (MS)"/>
                <a:sym typeface="Calibri (MS)"/>
              </a:rPr>
              <a:t>Arquitectura Modular</a:t>
            </a:r>
          </a:p>
        </p:txBody>
      </p:sp>
      <p:sp>
        <p:nvSpPr>
          <p:cNvPr name="TextBox 30" id="30"/>
          <p:cNvSpPr txBox="true"/>
          <p:nvPr/>
        </p:nvSpPr>
        <p:spPr>
          <a:xfrm rot="0">
            <a:off x="4542381" y="1781175"/>
            <a:ext cx="7743341" cy="536485"/>
          </a:xfrm>
          <a:prstGeom prst="rect">
            <a:avLst/>
          </a:prstGeom>
        </p:spPr>
        <p:txBody>
          <a:bodyPr anchor="t" rtlCol="false" tIns="0" lIns="0" bIns="0" rIns="0">
            <a:spAutoFit/>
          </a:bodyPr>
          <a:lstStyle/>
          <a:p>
            <a:pPr algn="l">
              <a:lnSpc>
                <a:spcPts val="3716"/>
              </a:lnSpc>
            </a:pPr>
            <a:r>
              <a:rPr lang="en-US" sz="3097">
                <a:solidFill>
                  <a:srgbClr val="000000"/>
                </a:solidFill>
                <a:latin typeface="Calibri (MS)"/>
                <a:ea typeface="Calibri (MS)"/>
                <a:cs typeface="Calibri (MS)"/>
                <a:sym typeface="Calibri (MS)"/>
              </a:rPr>
              <a:t>D</a:t>
            </a:r>
            <a:r>
              <a:rPr lang="en-US" sz="3097">
                <a:solidFill>
                  <a:srgbClr val="000000"/>
                </a:solidFill>
                <a:latin typeface="Calibri (MS)"/>
                <a:ea typeface="Calibri (MS)"/>
                <a:cs typeface="Calibri (MS)"/>
                <a:sym typeface="Calibri (MS)"/>
              </a:rPr>
              <a:t>iseño desacoplado basado en Capas y Servicios</a:t>
            </a:r>
          </a:p>
        </p:txBody>
      </p:sp>
      <p:grpSp>
        <p:nvGrpSpPr>
          <p:cNvPr name="Group 31" id="31"/>
          <p:cNvGrpSpPr/>
          <p:nvPr/>
        </p:nvGrpSpPr>
        <p:grpSpPr>
          <a:xfrm rot="0">
            <a:off x="2530646" y="7240697"/>
            <a:ext cx="5968603" cy="2187126"/>
            <a:chOff x="0" y="0"/>
            <a:chExt cx="7958137" cy="2916168"/>
          </a:xfrm>
        </p:grpSpPr>
        <p:grpSp>
          <p:nvGrpSpPr>
            <p:cNvPr name="Group 32" id="32"/>
            <p:cNvGrpSpPr/>
            <p:nvPr/>
          </p:nvGrpSpPr>
          <p:grpSpPr>
            <a:xfrm rot="0">
              <a:off x="0" y="0"/>
              <a:ext cx="7958137" cy="2916168"/>
              <a:chOff x="0" y="0"/>
              <a:chExt cx="1741225" cy="638052"/>
            </a:xfrm>
          </p:grpSpPr>
          <p:sp>
            <p:nvSpPr>
              <p:cNvPr name="Freeform 33" id="33"/>
              <p:cNvSpPr/>
              <p:nvPr/>
            </p:nvSpPr>
            <p:spPr>
              <a:xfrm flipH="false" flipV="false" rot="0">
                <a:off x="0" y="0"/>
                <a:ext cx="1741226" cy="638052"/>
              </a:xfrm>
              <a:custGeom>
                <a:avLst/>
                <a:gdLst/>
                <a:ahLst/>
                <a:cxnLst/>
                <a:rect r="r" b="b" t="t" l="l"/>
                <a:pathLst>
                  <a:path h="638052" w="1741226">
                    <a:moveTo>
                      <a:pt x="22051" y="0"/>
                    </a:moveTo>
                    <a:lnTo>
                      <a:pt x="1719175" y="0"/>
                    </a:lnTo>
                    <a:cubicBezTo>
                      <a:pt x="1725023" y="0"/>
                      <a:pt x="1730632" y="2323"/>
                      <a:pt x="1734767" y="6459"/>
                    </a:cubicBezTo>
                    <a:cubicBezTo>
                      <a:pt x="1738902" y="10594"/>
                      <a:pt x="1741226" y="16203"/>
                      <a:pt x="1741226" y="22051"/>
                    </a:cubicBezTo>
                    <a:lnTo>
                      <a:pt x="1741226" y="616001"/>
                    </a:lnTo>
                    <a:cubicBezTo>
                      <a:pt x="1741226" y="628180"/>
                      <a:pt x="1731353" y="638052"/>
                      <a:pt x="1719175" y="638052"/>
                    </a:cubicBezTo>
                    <a:lnTo>
                      <a:pt x="22051" y="638052"/>
                    </a:lnTo>
                    <a:cubicBezTo>
                      <a:pt x="9872" y="638052"/>
                      <a:pt x="0" y="628180"/>
                      <a:pt x="0" y="616001"/>
                    </a:cubicBezTo>
                    <a:lnTo>
                      <a:pt x="0" y="22051"/>
                    </a:lnTo>
                    <a:cubicBezTo>
                      <a:pt x="0" y="16203"/>
                      <a:pt x="2323" y="10594"/>
                      <a:pt x="6459" y="6459"/>
                    </a:cubicBezTo>
                    <a:cubicBezTo>
                      <a:pt x="10594" y="2323"/>
                      <a:pt x="16203" y="0"/>
                      <a:pt x="22051" y="0"/>
                    </a:cubicBezTo>
                    <a:close/>
                  </a:path>
                </a:pathLst>
              </a:custGeom>
              <a:solidFill>
                <a:srgbClr val="000000">
                  <a:alpha val="0"/>
                </a:srgbClr>
              </a:solidFill>
              <a:ln w="19050" cap="sq">
                <a:solidFill>
                  <a:srgbClr val="000000"/>
                </a:solidFill>
                <a:prstDash val="solid"/>
                <a:miter/>
              </a:ln>
            </p:spPr>
          </p:sp>
          <p:sp>
            <p:nvSpPr>
              <p:cNvPr name="TextBox 34" id="34"/>
              <p:cNvSpPr txBox="true"/>
              <p:nvPr/>
            </p:nvSpPr>
            <p:spPr>
              <a:xfrm>
                <a:off x="0" y="0"/>
                <a:ext cx="1741225" cy="638052"/>
              </a:xfrm>
              <a:prstGeom prst="rect">
                <a:avLst/>
              </a:prstGeom>
            </p:spPr>
            <p:txBody>
              <a:bodyPr anchor="ctr" rtlCol="false" tIns="45862" lIns="45862" bIns="45862" rIns="45862"/>
              <a:lstStyle/>
              <a:p>
                <a:pPr algn="ctr">
                  <a:lnSpc>
                    <a:spcPts val="2159"/>
                  </a:lnSpc>
                </a:pPr>
              </a:p>
            </p:txBody>
          </p:sp>
        </p:grpSp>
        <p:sp>
          <p:nvSpPr>
            <p:cNvPr name="Freeform 35" id="35"/>
            <p:cNvSpPr/>
            <p:nvPr/>
          </p:nvSpPr>
          <p:spPr>
            <a:xfrm flipH="false" flipV="false" rot="0">
              <a:off x="4884143" y="329668"/>
              <a:ext cx="2256831" cy="2256831"/>
            </a:xfrm>
            <a:custGeom>
              <a:avLst/>
              <a:gdLst/>
              <a:ahLst/>
              <a:cxnLst/>
              <a:rect r="r" b="b" t="t" l="l"/>
              <a:pathLst>
                <a:path h="2256831" w="2256831">
                  <a:moveTo>
                    <a:pt x="0" y="0"/>
                  </a:moveTo>
                  <a:lnTo>
                    <a:pt x="2256831" y="0"/>
                  </a:lnTo>
                  <a:lnTo>
                    <a:pt x="2256831" y="2256831"/>
                  </a:lnTo>
                  <a:lnTo>
                    <a:pt x="0" y="22568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6" id="36"/>
            <p:cNvSpPr txBox="true"/>
            <p:nvPr/>
          </p:nvSpPr>
          <p:spPr>
            <a:xfrm rot="0">
              <a:off x="513947" y="1233782"/>
              <a:ext cx="3816816" cy="448603"/>
            </a:xfrm>
            <a:prstGeom prst="rect">
              <a:avLst/>
            </a:prstGeom>
          </p:spPr>
          <p:txBody>
            <a:bodyPr anchor="t" rtlCol="false" tIns="0" lIns="0" bIns="0" rIns="0">
              <a:spAutoFit/>
            </a:bodyPr>
            <a:lstStyle/>
            <a:p>
              <a:pPr algn="ctr">
                <a:lnSpc>
                  <a:spcPts val="2679"/>
                </a:lnSpc>
                <a:spcBef>
                  <a:spcPct val="0"/>
                </a:spcBef>
              </a:pPr>
              <a:r>
                <a:rPr lang="en-US" b="true" sz="2233">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Datos (BD)</a:t>
              </a:r>
            </a:p>
          </p:txBody>
        </p:sp>
      </p:grpSp>
      <p:sp>
        <p:nvSpPr>
          <p:cNvPr name="TextBox 37" id="37"/>
          <p:cNvSpPr txBox="true"/>
          <p:nvPr/>
        </p:nvSpPr>
        <p:spPr>
          <a:xfrm rot="0">
            <a:off x="9219377" y="7672272"/>
            <a:ext cx="5793879" cy="1333500"/>
          </a:xfrm>
          <a:prstGeom prst="rect">
            <a:avLst/>
          </a:prstGeom>
        </p:spPr>
        <p:txBody>
          <a:bodyPr anchor="t" rtlCol="false" tIns="0" lIns="0" bIns="0" rIns="0">
            <a:spAutoFit/>
          </a:bodyPr>
          <a:lstStyle/>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Patrón de Diseño: MVC</a:t>
            </a:r>
          </a:p>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Principio SRP</a:t>
            </a:r>
          </a:p>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Seguridad Transversal (JWT)</a:t>
            </a:r>
          </a:p>
        </p:txBody>
      </p:sp>
      <p:grpSp>
        <p:nvGrpSpPr>
          <p:cNvPr name="Group 38" id="38"/>
          <p:cNvGrpSpPr/>
          <p:nvPr/>
        </p:nvGrpSpPr>
        <p:grpSpPr>
          <a:xfrm rot="0">
            <a:off x="5685940" y="255723"/>
            <a:ext cx="6172200" cy="464948"/>
            <a:chOff x="0" y="0"/>
            <a:chExt cx="8229600" cy="619930"/>
          </a:xfrm>
        </p:grpSpPr>
        <p:sp>
          <p:nvSpPr>
            <p:cNvPr name="Freeform 39" id="3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40" id="4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11697" y="311325"/>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192291" y="277677"/>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Freeform 6" id="6"/>
          <p:cNvSpPr/>
          <p:nvPr/>
        </p:nvSpPr>
        <p:spPr>
          <a:xfrm flipH="false" flipV="false" rot="0">
            <a:off x="2434532" y="5498378"/>
            <a:ext cx="2924307" cy="2604461"/>
          </a:xfrm>
          <a:custGeom>
            <a:avLst/>
            <a:gdLst/>
            <a:ahLst/>
            <a:cxnLst/>
            <a:rect r="r" b="b" t="t" l="l"/>
            <a:pathLst>
              <a:path h="2604461" w="2924307">
                <a:moveTo>
                  <a:pt x="0" y="0"/>
                </a:moveTo>
                <a:lnTo>
                  <a:pt x="2924308" y="0"/>
                </a:lnTo>
                <a:lnTo>
                  <a:pt x="2924308" y="2604461"/>
                </a:lnTo>
                <a:lnTo>
                  <a:pt x="0" y="2604461"/>
                </a:lnTo>
                <a:lnTo>
                  <a:pt x="0" y="0"/>
                </a:lnTo>
                <a:close/>
              </a:path>
            </a:pathLst>
          </a:custGeom>
          <a:blipFill>
            <a:blip r:embed="rId4"/>
            <a:stretch>
              <a:fillRect l="0" t="0" r="0" b="0"/>
            </a:stretch>
          </a:blipFill>
        </p:spPr>
      </p:sp>
      <p:sp>
        <p:nvSpPr>
          <p:cNvPr name="Freeform 7" id="7"/>
          <p:cNvSpPr/>
          <p:nvPr/>
        </p:nvSpPr>
        <p:spPr>
          <a:xfrm flipH="false" flipV="false" rot="0">
            <a:off x="7968600" y="5498378"/>
            <a:ext cx="2604461" cy="2604461"/>
          </a:xfrm>
          <a:custGeom>
            <a:avLst/>
            <a:gdLst/>
            <a:ahLst/>
            <a:cxnLst/>
            <a:rect r="r" b="b" t="t" l="l"/>
            <a:pathLst>
              <a:path h="2604461" w="2604461">
                <a:moveTo>
                  <a:pt x="0" y="0"/>
                </a:moveTo>
                <a:lnTo>
                  <a:pt x="2604461" y="0"/>
                </a:lnTo>
                <a:lnTo>
                  <a:pt x="2604461" y="2604461"/>
                </a:lnTo>
                <a:lnTo>
                  <a:pt x="0" y="2604461"/>
                </a:lnTo>
                <a:lnTo>
                  <a:pt x="0" y="0"/>
                </a:lnTo>
                <a:close/>
              </a:path>
            </a:pathLst>
          </a:custGeom>
          <a:blipFill>
            <a:blip r:embed="rId5"/>
            <a:stretch>
              <a:fillRect l="0" t="0" r="0" b="0"/>
            </a:stretch>
          </a:blipFill>
        </p:spPr>
      </p:sp>
      <p:sp>
        <p:nvSpPr>
          <p:cNvPr name="Freeform 8" id="8"/>
          <p:cNvSpPr/>
          <p:nvPr/>
        </p:nvSpPr>
        <p:spPr>
          <a:xfrm flipH="false" flipV="false" rot="0">
            <a:off x="15843187" y="7884260"/>
            <a:ext cx="1089754" cy="1089754"/>
          </a:xfrm>
          <a:custGeom>
            <a:avLst/>
            <a:gdLst/>
            <a:ahLst/>
            <a:cxnLst/>
            <a:rect r="r" b="b" t="t" l="l"/>
            <a:pathLst>
              <a:path h="1089754" w="1089754">
                <a:moveTo>
                  <a:pt x="0" y="0"/>
                </a:moveTo>
                <a:lnTo>
                  <a:pt x="1089754" y="0"/>
                </a:lnTo>
                <a:lnTo>
                  <a:pt x="1089754" y="1089754"/>
                </a:lnTo>
                <a:lnTo>
                  <a:pt x="0" y="1089754"/>
                </a:lnTo>
                <a:lnTo>
                  <a:pt x="0" y="0"/>
                </a:lnTo>
                <a:close/>
              </a:path>
            </a:pathLst>
          </a:custGeom>
          <a:blipFill>
            <a:blip r:embed="rId6"/>
            <a:stretch>
              <a:fillRect l="0" t="0" r="0" b="0"/>
            </a:stretch>
          </a:blipFill>
        </p:spPr>
      </p:sp>
      <p:grpSp>
        <p:nvGrpSpPr>
          <p:cNvPr name="Group 9" id="9"/>
          <p:cNvGrpSpPr/>
          <p:nvPr/>
        </p:nvGrpSpPr>
        <p:grpSpPr>
          <a:xfrm rot="0">
            <a:off x="5685940" y="255723"/>
            <a:ext cx="6172200" cy="464948"/>
            <a:chOff x="0" y="0"/>
            <a:chExt cx="8229600" cy="619930"/>
          </a:xfrm>
        </p:grpSpPr>
        <p:sp>
          <p:nvSpPr>
            <p:cNvPr name="Freeform 10" id="10"/>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1" id="11"/>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2" id="12"/>
          <p:cNvSpPr/>
          <p:nvPr/>
        </p:nvSpPr>
        <p:spPr>
          <a:xfrm flipH="false" flipV="false" rot="0">
            <a:off x="7778986" y="8429137"/>
            <a:ext cx="2794076" cy="1397038"/>
          </a:xfrm>
          <a:custGeom>
            <a:avLst/>
            <a:gdLst/>
            <a:ahLst/>
            <a:cxnLst/>
            <a:rect r="r" b="b" t="t" l="l"/>
            <a:pathLst>
              <a:path h="1397038" w="2794076">
                <a:moveTo>
                  <a:pt x="0" y="0"/>
                </a:moveTo>
                <a:lnTo>
                  <a:pt x="2794075" y="0"/>
                </a:lnTo>
                <a:lnTo>
                  <a:pt x="2794075" y="1397038"/>
                </a:lnTo>
                <a:lnTo>
                  <a:pt x="0" y="1397038"/>
                </a:lnTo>
                <a:lnTo>
                  <a:pt x="0" y="0"/>
                </a:lnTo>
                <a:close/>
              </a:path>
            </a:pathLst>
          </a:custGeom>
          <a:blipFill>
            <a:blip r:embed="rId7"/>
            <a:stretch>
              <a:fillRect l="0" t="0" r="0" b="0"/>
            </a:stretch>
          </a:blipFill>
        </p:spPr>
      </p:sp>
      <p:sp>
        <p:nvSpPr>
          <p:cNvPr name="Freeform 13" id="13"/>
          <p:cNvSpPr/>
          <p:nvPr/>
        </p:nvSpPr>
        <p:spPr>
          <a:xfrm flipH="false" flipV="false" rot="0">
            <a:off x="8195071" y="1898928"/>
            <a:ext cx="1897859" cy="1897859"/>
          </a:xfrm>
          <a:custGeom>
            <a:avLst/>
            <a:gdLst/>
            <a:ahLst/>
            <a:cxnLst/>
            <a:rect r="r" b="b" t="t" l="l"/>
            <a:pathLst>
              <a:path h="1897859" w="1897859">
                <a:moveTo>
                  <a:pt x="0" y="0"/>
                </a:moveTo>
                <a:lnTo>
                  <a:pt x="1897858" y="0"/>
                </a:lnTo>
                <a:lnTo>
                  <a:pt x="1897858" y="1897859"/>
                </a:lnTo>
                <a:lnTo>
                  <a:pt x="0" y="1897859"/>
                </a:lnTo>
                <a:lnTo>
                  <a:pt x="0" y="0"/>
                </a:lnTo>
                <a:close/>
              </a:path>
            </a:pathLst>
          </a:custGeom>
          <a:blipFill>
            <a:blip r:embed="rId8"/>
            <a:stretch>
              <a:fillRect l="0" t="0" r="0" b="0"/>
            </a:stretch>
          </a:blipFill>
        </p:spPr>
      </p:sp>
      <p:sp>
        <p:nvSpPr>
          <p:cNvPr name="Freeform 14" id="14"/>
          <p:cNvSpPr/>
          <p:nvPr/>
        </p:nvSpPr>
        <p:spPr>
          <a:xfrm flipH="false" flipV="false" rot="0">
            <a:off x="10933503" y="8800132"/>
            <a:ext cx="2569165" cy="916335"/>
          </a:xfrm>
          <a:custGeom>
            <a:avLst/>
            <a:gdLst/>
            <a:ahLst/>
            <a:cxnLst/>
            <a:rect r="r" b="b" t="t" l="l"/>
            <a:pathLst>
              <a:path h="916335" w="2569165">
                <a:moveTo>
                  <a:pt x="0" y="0"/>
                </a:moveTo>
                <a:lnTo>
                  <a:pt x="2569164" y="0"/>
                </a:lnTo>
                <a:lnTo>
                  <a:pt x="2569164" y="916336"/>
                </a:lnTo>
                <a:lnTo>
                  <a:pt x="0" y="916336"/>
                </a:lnTo>
                <a:lnTo>
                  <a:pt x="0" y="0"/>
                </a:lnTo>
                <a:close/>
              </a:path>
            </a:pathLst>
          </a:custGeom>
          <a:blipFill>
            <a:blip r:embed="rId9"/>
            <a:stretch>
              <a:fillRect l="0" t="0" r="0" b="0"/>
            </a:stretch>
          </a:blipFill>
        </p:spPr>
      </p:sp>
      <p:sp>
        <p:nvSpPr>
          <p:cNvPr name="Freeform 15" id="15"/>
          <p:cNvSpPr/>
          <p:nvPr/>
        </p:nvSpPr>
        <p:spPr>
          <a:xfrm flipH="false" flipV="false" rot="0">
            <a:off x="3097046" y="8626714"/>
            <a:ext cx="1599281" cy="1199461"/>
          </a:xfrm>
          <a:custGeom>
            <a:avLst/>
            <a:gdLst/>
            <a:ahLst/>
            <a:cxnLst/>
            <a:rect r="r" b="b" t="t" l="l"/>
            <a:pathLst>
              <a:path h="1199461" w="1599281">
                <a:moveTo>
                  <a:pt x="0" y="0"/>
                </a:moveTo>
                <a:lnTo>
                  <a:pt x="1599280" y="0"/>
                </a:lnTo>
                <a:lnTo>
                  <a:pt x="1599280" y="1199461"/>
                </a:lnTo>
                <a:lnTo>
                  <a:pt x="0" y="1199461"/>
                </a:lnTo>
                <a:lnTo>
                  <a:pt x="0" y="0"/>
                </a:lnTo>
                <a:close/>
              </a:path>
            </a:pathLst>
          </a:custGeom>
          <a:blipFill>
            <a:blip r:embed="rId10"/>
            <a:stretch>
              <a:fillRect l="0" t="0" r="0" b="0"/>
            </a:stretch>
          </a:blipFill>
        </p:spPr>
      </p:sp>
      <p:sp>
        <p:nvSpPr>
          <p:cNvPr name="TextBox 16" id="16"/>
          <p:cNvSpPr txBox="true"/>
          <p:nvPr/>
        </p:nvSpPr>
        <p:spPr>
          <a:xfrm rot="0">
            <a:off x="91441" y="965478"/>
            <a:ext cx="18105118"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Tecnologías del p</a:t>
            </a:r>
            <a:r>
              <a:rPr lang="en-US" sz="5400">
                <a:solidFill>
                  <a:srgbClr val="000000"/>
                </a:solidFill>
                <a:latin typeface="Calibri (MS)"/>
                <a:ea typeface="Calibri (MS)"/>
                <a:cs typeface="Calibri (MS)"/>
                <a:sym typeface="Calibri (MS)"/>
              </a:rPr>
              <a:t>royecto </a:t>
            </a:r>
          </a:p>
        </p:txBody>
      </p:sp>
      <p:sp>
        <p:nvSpPr>
          <p:cNvPr name="TextBox 17" id="17"/>
          <p:cNvSpPr txBox="true"/>
          <p:nvPr/>
        </p:nvSpPr>
        <p:spPr>
          <a:xfrm rot="0">
            <a:off x="2934362" y="4377812"/>
            <a:ext cx="1924648" cy="594365"/>
          </a:xfrm>
          <a:prstGeom prst="rect">
            <a:avLst/>
          </a:prstGeom>
        </p:spPr>
        <p:txBody>
          <a:bodyPr anchor="t" rtlCol="false" tIns="0" lIns="0" bIns="0" rIns="0">
            <a:spAutoFit/>
          </a:bodyPr>
          <a:lstStyle/>
          <a:p>
            <a:pPr algn="ctr">
              <a:lnSpc>
                <a:spcPts val="4543"/>
              </a:lnSpc>
            </a:pPr>
            <a:r>
              <a:rPr lang="en-US" sz="3786">
                <a:solidFill>
                  <a:srgbClr val="000000"/>
                </a:solidFill>
                <a:latin typeface="Arial"/>
                <a:ea typeface="Arial"/>
                <a:cs typeface="Arial"/>
                <a:sym typeface="Arial"/>
              </a:rPr>
              <a:t>Frontend</a:t>
            </a:r>
          </a:p>
        </p:txBody>
      </p:sp>
      <p:sp>
        <p:nvSpPr>
          <p:cNvPr name="TextBox 18" id="18"/>
          <p:cNvSpPr txBox="true"/>
          <p:nvPr/>
        </p:nvSpPr>
        <p:spPr>
          <a:xfrm rot="0">
            <a:off x="13313592" y="4377812"/>
            <a:ext cx="3074472" cy="594365"/>
          </a:xfrm>
          <a:prstGeom prst="rect">
            <a:avLst/>
          </a:prstGeom>
        </p:spPr>
        <p:txBody>
          <a:bodyPr anchor="t" rtlCol="false" tIns="0" lIns="0" bIns="0" rIns="0">
            <a:spAutoFit/>
          </a:bodyPr>
          <a:lstStyle/>
          <a:p>
            <a:pPr algn="ctr">
              <a:lnSpc>
                <a:spcPts val="4543"/>
              </a:lnSpc>
            </a:pPr>
            <a:r>
              <a:rPr lang="en-US" sz="3786">
                <a:solidFill>
                  <a:srgbClr val="000000"/>
                </a:solidFill>
                <a:latin typeface="Arial"/>
                <a:ea typeface="Arial"/>
                <a:cs typeface="Arial"/>
                <a:sym typeface="Arial"/>
              </a:rPr>
              <a:t>Base de datos</a:t>
            </a:r>
          </a:p>
        </p:txBody>
      </p:sp>
      <p:sp>
        <p:nvSpPr>
          <p:cNvPr name="TextBox 19" id="19"/>
          <p:cNvSpPr txBox="true"/>
          <p:nvPr/>
        </p:nvSpPr>
        <p:spPr>
          <a:xfrm rot="0">
            <a:off x="8335139" y="4377812"/>
            <a:ext cx="1871383" cy="594365"/>
          </a:xfrm>
          <a:prstGeom prst="rect">
            <a:avLst/>
          </a:prstGeom>
        </p:spPr>
        <p:txBody>
          <a:bodyPr anchor="t" rtlCol="false" tIns="0" lIns="0" bIns="0" rIns="0">
            <a:spAutoFit/>
          </a:bodyPr>
          <a:lstStyle/>
          <a:p>
            <a:pPr algn="ctr">
              <a:lnSpc>
                <a:spcPts val="4543"/>
              </a:lnSpc>
            </a:pPr>
            <a:r>
              <a:rPr lang="en-US" sz="3786">
                <a:solidFill>
                  <a:srgbClr val="000000"/>
                </a:solidFill>
                <a:latin typeface="Arial"/>
                <a:ea typeface="Arial"/>
                <a:cs typeface="Arial"/>
                <a:sym typeface="Arial"/>
              </a:rPr>
              <a:t>Backend</a:t>
            </a:r>
          </a:p>
        </p:txBody>
      </p:sp>
      <p:sp>
        <p:nvSpPr>
          <p:cNvPr name="Freeform 20" id="20"/>
          <p:cNvSpPr/>
          <p:nvPr/>
        </p:nvSpPr>
        <p:spPr>
          <a:xfrm flipH="false" flipV="false" rot="0">
            <a:off x="13427411" y="5657395"/>
            <a:ext cx="2846835" cy="2969319"/>
          </a:xfrm>
          <a:custGeom>
            <a:avLst/>
            <a:gdLst/>
            <a:ahLst/>
            <a:cxnLst/>
            <a:rect r="r" b="b" t="t" l="l"/>
            <a:pathLst>
              <a:path h="2969319" w="2846835">
                <a:moveTo>
                  <a:pt x="0" y="0"/>
                </a:moveTo>
                <a:lnTo>
                  <a:pt x="2846835" y="0"/>
                </a:lnTo>
                <a:lnTo>
                  <a:pt x="2846835" y="2969319"/>
                </a:lnTo>
                <a:lnTo>
                  <a:pt x="0" y="2969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633" y="344973"/>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8369284" y="1489353"/>
            <a:ext cx="9252170" cy="8584070"/>
          </a:xfrm>
          <a:custGeom>
            <a:avLst/>
            <a:gdLst/>
            <a:ahLst/>
            <a:cxnLst/>
            <a:rect r="r" b="b" t="t" l="l"/>
            <a:pathLst>
              <a:path h="8584070" w="9252170">
                <a:moveTo>
                  <a:pt x="0" y="0"/>
                </a:moveTo>
                <a:lnTo>
                  <a:pt x="9252169" y="0"/>
                </a:lnTo>
                <a:lnTo>
                  <a:pt x="9252169" y="8584070"/>
                </a:lnTo>
                <a:lnTo>
                  <a:pt x="0" y="8584070"/>
                </a:lnTo>
                <a:lnTo>
                  <a:pt x="0" y="0"/>
                </a:lnTo>
                <a:close/>
              </a:path>
            </a:pathLst>
          </a:custGeom>
          <a:blipFill>
            <a:blip r:embed="rId4"/>
            <a:stretch>
              <a:fillRect l="0" t="0" r="0" b="0"/>
            </a:stretch>
          </a:blipFill>
        </p:spPr>
      </p:sp>
      <p:sp>
        <p:nvSpPr>
          <p:cNvPr name="TextBox 12" id="12"/>
          <p:cNvSpPr txBox="true"/>
          <p:nvPr/>
        </p:nvSpPr>
        <p:spPr>
          <a:xfrm rot="0">
            <a:off x="1746787" y="3186013"/>
            <a:ext cx="3483461" cy="561242"/>
          </a:xfrm>
          <a:prstGeom prst="rect">
            <a:avLst/>
          </a:prstGeom>
        </p:spPr>
        <p:txBody>
          <a:bodyPr anchor="t" rtlCol="false" tIns="0" lIns="0" bIns="0" rIns="0">
            <a:spAutoFit/>
          </a:bodyPr>
          <a:lstStyle/>
          <a:p>
            <a:pPr algn="ctr">
              <a:lnSpc>
                <a:spcPts val="3912"/>
              </a:lnSpc>
            </a:pPr>
            <a:r>
              <a:rPr lang="en-US" sz="3260">
                <a:solidFill>
                  <a:srgbClr val="000000"/>
                </a:solidFill>
                <a:latin typeface="Calibri (MS)"/>
                <a:ea typeface="Calibri (MS)"/>
                <a:cs typeface="Calibri (MS)"/>
                <a:sym typeface="Calibri (MS)"/>
              </a:rPr>
              <a:t>Base</a:t>
            </a:r>
            <a:r>
              <a:rPr lang="en-US" sz="3260">
                <a:solidFill>
                  <a:srgbClr val="000000"/>
                </a:solidFill>
                <a:latin typeface="Calibri (MS)"/>
                <a:ea typeface="Calibri (MS)"/>
                <a:cs typeface="Calibri (MS)"/>
                <a:sym typeface="Calibri (MS)"/>
              </a:rPr>
              <a:t> de datos SQL</a:t>
            </a:r>
          </a:p>
        </p:txBody>
      </p:sp>
      <p:sp>
        <p:nvSpPr>
          <p:cNvPr name="TextBox 13" id="13"/>
          <p:cNvSpPr txBox="true"/>
          <p:nvPr/>
        </p:nvSpPr>
        <p:spPr>
          <a:xfrm rot="0">
            <a:off x="1479980" y="2454607"/>
            <a:ext cx="8973000" cy="798081"/>
          </a:xfrm>
          <a:prstGeom prst="rect">
            <a:avLst/>
          </a:prstGeom>
        </p:spPr>
        <p:txBody>
          <a:bodyPr anchor="t" rtlCol="false" tIns="0" lIns="0" bIns="0" rIns="0">
            <a:spAutoFit/>
          </a:bodyPr>
          <a:lstStyle/>
          <a:p>
            <a:pPr algn="ctr">
              <a:lnSpc>
                <a:spcPts val="6285"/>
              </a:lnSpc>
              <a:spcBef>
                <a:spcPct val="0"/>
              </a:spcBef>
            </a:pPr>
            <a:r>
              <a:rPr lang="en-US" b="true" sz="5238">
                <a:solidFill>
                  <a:srgbClr val="000000"/>
                </a:solidFill>
                <a:latin typeface="DM Sans Bold"/>
                <a:ea typeface="DM Sans Bold"/>
                <a:cs typeface="DM Sans Bold"/>
                <a:sym typeface="DM Sans Bold"/>
              </a:rPr>
              <a:t>Modelo Lógico de Alto Nivel</a:t>
            </a:r>
          </a:p>
        </p:txBody>
      </p:sp>
      <p:sp>
        <p:nvSpPr>
          <p:cNvPr name="Freeform 14" id="14"/>
          <p:cNvSpPr/>
          <p:nvPr/>
        </p:nvSpPr>
        <p:spPr>
          <a:xfrm flipH="false" flipV="false" rot="0">
            <a:off x="2383414" y="4914041"/>
            <a:ext cx="2846835" cy="2969319"/>
          </a:xfrm>
          <a:custGeom>
            <a:avLst/>
            <a:gdLst/>
            <a:ahLst/>
            <a:cxnLst/>
            <a:rect r="r" b="b" t="t" l="l"/>
            <a:pathLst>
              <a:path h="2969319" w="2846835">
                <a:moveTo>
                  <a:pt x="0" y="0"/>
                </a:moveTo>
                <a:lnTo>
                  <a:pt x="2846834" y="0"/>
                </a:lnTo>
                <a:lnTo>
                  <a:pt x="2846834" y="2969319"/>
                </a:lnTo>
                <a:lnTo>
                  <a:pt x="0" y="2969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11" id="11"/>
          <p:cNvSpPr txBox="true"/>
          <p:nvPr/>
        </p:nvSpPr>
        <p:spPr>
          <a:xfrm rot="0">
            <a:off x="3575967" y="1146716"/>
            <a:ext cx="10392147" cy="1228725"/>
          </a:xfrm>
          <a:prstGeom prst="rect">
            <a:avLst/>
          </a:prstGeom>
        </p:spPr>
        <p:txBody>
          <a:bodyPr anchor="t" rtlCol="false" tIns="0" lIns="0" bIns="0" rIns="0">
            <a:spAutoFit/>
          </a:bodyPr>
          <a:lstStyle/>
          <a:p>
            <a:pPr algn="ctr">
              <a:lnSpc>
                <a:spcPts val="8527"/>
              </a:lnSpc>
            </a:pPr>
            <a:r>
              <a:rPr lang="en-US" sz="7105">
                <a:solidFill>
                  <a:srgbClr val="000000"/>
                </a:solidFill>
                <a:latin typeface="Calibri (MS)"/>
                <a:ea typeface="Calibri (MS)"/>
                <a:cs typeface="Calibri (MS)"/>
                <a:sym typeface="Calibri (MS)"/>
              </a:rPr>
              <a:t>Resultados del Proyecto</a:t>
            </a:r>
          </a:p>
        </p:txBody>
      </p:sp>
      <p:grpSp>
        <p:nvGrpSpPr>
          <p:cNvPr name="Group 12" id="12"/>
          <p:cNvGrpSpPr/>
          <p:nvPr/>
        </p:nvGrpSpPr>
        <p:grpSpPr>
          <a:xfrm rot="0">
            <a:off x="8664517" y="2898796"/>
            <a:ext cx="8987422" cy="3178779"/>
            <a:chOff x="0" y="0"/>
            <a:chExt cx="2367058" cy="837209"/>
          </a:xfrm>
        </p:grpSpPr>
        <p:sp>
          <p:nvSpPr>
            <p:cNvPr name="Freeform 13" id="13"/>
            <p:cNvSpPr/>
            <p:nvPr/>
          </p:nvSpPr>
          <p:spPr>
            <a:xfrm flipH="false" flipV="false" rot="0">
              <a:off x="0" y="0"/>
              <a:ext cx="2367058" cy="837209"/>
            </a:xfrm>
            <a:custGeom>
              <a:avLst/>
              <a:gdLst/>
              <a:ahLst/>
              <a:cxnLst/>
              <a:rect r="r" b="b" t="t" l="l"/>
              <a:pathLst>
                <a:path h="837209" w="2367058">
                  <a:moveTo>
                    <a:pt x="21535" y="0"/>
                  </a:moveTo>
                  <a:lnTo>
                    <a:pt x="2345522" y="0"/>
                  </a:lnTo>
                  <a:cubicBezTo>
                    <a:pt x="2351234" y="0"/>
                    <a:pt x="2356711" y="2269"/>
                    <a:pt x="2360750" y="6308"/>
                  </a:cubicBezTo>
                  <a:cubicBezTo>
                    <a:pt x="2364789" y="10346"/>
                    <a:pt x="2367058" y="15824"/>
                    <a:pt x="2367058" y="21535"/>
                  </a:cubicBezTo>
                  <a:lnTo>
                    <a:pt x="2367058" y="815674"/>
                  </a:lnTo>
                  <a:cubicBezTo>
                    <a:pt x="2367058" y="827568"/>
                    <a:pt x="2357416" y="837209"/>
                    <a:pt x="2345522" y="837209"/>
                  </a:cubicBezTo>
                  <a:lnTo>
                    <a:pt x="21535" y="837209"/>
                  </a:lnTo>
                  <a:cubicBezTo>
                    <a:pt x="9642" y="837209"/>
                    <a:pt x="0" y="827568"/>
                    <a:pt x="0" y="815674"/>
                  </a:cubicBezTo>
                  <a:lnTo>
                    <a:pt x="0" y="21535"/>
                  </a:lnTo>
                  <a:cubicBezTo>
                    <a:pt x="0" y="9642"/>
                    <a:pt x="9642" y="0"/>
                    <a:pt x="21535" y="0"/>
                  </a:cubicBezTo>
                  <a:close/>
                </a:path>
              </a:pathLst>
            </a:custGeom>
            <a:solidFill>
              <a:srgbClr val="1A1A1A">
                <a:alpha val="14902"/>
              </a:srgbClr>
            </a:solidFill>
          </p:spPr>
        </p:sp>
        <p:sp>
          <p:nvSpPr>
            <p:cNvPr name="TextBox 14" id="14"/>
            <p:cNvSpPr txBox="true"/>
            <p:nvPr/>
          </p:nvSpPr>
          <p:spPr>
            <a:xfrm>
              <a:off x="0" y="-38100"/>
              <a:ext cx="2367058" cy="875309"/>
            </a:xfrm>
            <a:prstGeom prst="rect">
              <a:avLst/>
            </a:prstGeom>
          </p:spPr>
          <p:txBody>
            <a:bodyPr anchor="ctr" rtlCol="false" tIns="50800" lIns="50800" bIns="50800" rIns="50800"/>
            <a:lstStyle/>
            <a:p>
              <a:pPr algn="ctr">
                <a:lnSpc>
                  <a:spcPts val="2160"/>
                </a:lnSpc>
              </a:pPr>
            </a:p>
          </p:txBody>
        </p:sp>
      </p:grpSp>
      <p:sp>
        <p:nvSpPr>
          <p:cNvPr name="Freeform 15" id="15"/>
          <p:cNvSpPr/>
          <p:nvPr/>
        </p:nvSpPr>
        <p:spPr>
          <a:xfrm flipH="false" flipV="false" rot="0">
            <a:off x="9311854" y="3681183"/>
            <a:ext cx="1480849" cy="1614005"/>
          </a:xfrm>
          <a:custGeom>
            <a:avLst/>
            <a:gdLst/>
            <a:ahLst/>
            <a:cxnLst/>
            <a:rect r="r" b="b" t="t" l="l"/>
            <a:pathLst>
              <a:path h="1614005" w="1480849">
                <a:moveTo>
                  <a:pt x="0" y="0"/>
                </a:moveTo>
                <a:lnTo>
                  <a:pt x="1480849" y="0"/>
                </a:lnTo>
                <a:lnTo>
                  <a:pt x="1480849" y="1614005"/>
                </a:lnTo>
                <a:lnTo>
                  <a:pt x="0" y="16140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1511707" y="3335660"/>
            <a:ext cx="6140232" cy="2247900"/>
          </a:xfrm>
          <a:prstGeom prst="rect">
            <a:avLst/>
          </a:prstGeom>
        </p:spPr>
        <p:txBody>
          <a:bodyPr anchor="t" rtlCol="false" tIns="0" lIns="0" bIns="0" rIns="0">
            <a:spAutoFit/>
          </a:bodyPr>
          <a:lstStyle/>
          <a:p>
            <a:pPr algn="l">
              <a:lnSpc>
                <a:spcPts val="3479"/>
              </a:lnSpc>
            </a:pPr>
            <a:r>
              <a:rPr lang="en-US" sz="2899" b="true">
                <a:solidFill>
                  <a:srgbClr val="000000"/>
                </a:solidFill>
                <a:latin typeface="Calibri (MS) Bold"/>
                <a:ea typeface="Calibri (MS) Bold"/>
                <a:cs typeface="Calibri (MS) Bold"/>
                <a:sym typeface="Calibri (MS) Bold"/>
              </a:rPr>
              <a:t>Gestión Integral DS49</a:t>
            </a:r>
          </a:p>
          <a:p>
            <a:pPr algn="l" marL="626104" indent="-313052" lvl="1">
              <a:lnSpc>
                <a:spcPts val="3479"/>
              </a:lnSpc>
              <a:buFont typeface="Arial"/>
              <a:buChar char="•"/>
            </a:pPr>
            <a:r>
              <a:rPr lang="en-US" sz="2899">
                <a:solidFill>
                  <a:srgbClr val="000000"/>
                </a:solidFill>
                <a:latin typeface="Calibri (MS)"/>
                <a:ea typeface="Calibri (MS)"/>
                <a:cs typeface="Calibri (MS)"/>
                <a:sym typeface="Calibri (MS)"/>
              </a:rPr>
              <a:t>Plataforma centralizada.</a:t>
            </a:r>
          </a:p>
          <a:p>
            <a:pPr algn="l" marL="626104" indent="-313052" lvl="1">
              <a:lnSpc>
                <a:spcPts val="3479"/>
              </a:lnSpc>
              <a:buFont typeface="Arial"/>
              <a:buChar char="•"/>
            </a:pPr>
            <a:r>
              <a:rPr lang="en-US" sz="2899">
                <a:solidFill>
                  <a:srgbClr val="000000"/>
                </a:solidFill>
                <a:latin typeface="Calibri (MS)"/>
                <a:ea typeface="Calibri (MS)"/>
                <a:cs typeface="Calibri (MS)"/>
                <a:sym typeface="Calibri (MS)"/>
              </a:rPr>
              <a:t>Control total de proyectos.</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Roles: Admin, </a:t>
            </a:r>
            <a:r>
              <a:rPr lang="en-US" sz="2899">
                <a:solidFill>
                  <a:srgbClr val="000000"/>
                </a:solidFill>
                <a:latin typeface="Calibri (MS)"/>
                <a:ea typeface="Calibri (MS)"/>
                <a:cs typeface="Calibri (MS)"/>
                <a:sym typeface="Calibri (MS)"/>
              </a:rPr>
              <a:t>Técnicos y Beneficiario.</a:t>
            </a:r>
          </a:p>
        </p:txBody>
      </p:sp>
      <p:grpSp>
        <p:nvGrpSpPr>
          <p:cNvPr name="Group 17" id="17"/>
          <p:cNvGrpSpPr/>
          <p:nvPr/>
        </p:nvGrpSpPr>
        <p:grpSpPr>
          <a:xfrm rot="0">
            <a:off x="892693" y="2849726"/>
            <a:ext cx="7483974" cy="3227849"/>
            <a:chOff x="0" y="0"/>
            <a:chExt cx="1971088" cy="850133"/>
          </a:xfrm>
        </p:grpSpPr>
        <p:sp>
          <p:nvSpPr>
            <p:cNvPr name="Freeform 18" id="18"/>
            <p:cNvSpPr/>
            <p:nvPr/>
          </p:nvSpPr>
          <p:spPr>
            <a:xfrm flipH="false" flipV="false" rot="0">
              <a:off x="0" y="0"/>
              <a:ext cx="1971088" cy="850133"/>
            </a:xfrm>
            <a:custGeom>
              <a:avLst/>
              <a:gdLst/>
              <a:ahLst/>
              <a:cxnLst/>
              <a:rect r="r" b="b" t="t" l="l"/>
              <a:pathLst>
                <a:path h="850133" w="1971088">
                  <a:moveTo>
                    <a:pt x="25862" y="0"/>
                  </a:moveTo>
                  <a:lnTo>
                    <a:pt x="1945226" y="0"/>
                  </a:lnTo>
                  <a:cubicBezTo>
                    <a:pt x="1959509" y="0"/>
                    <a:pt x="1971088" y="11579"/>
                    <a:pt x="1971088" y="25862"/>
                  </a:cubicBezTo>
                  <a:lnTo>
                    <a:pt x="1971088" y="824271"/>
                  </a:lnTo>
                  <a:cubicBezTo>
                    <a:pt x="1971088" y="838555"/>
                    <a:pt x="1959509" y="850133"/>
                    <a:pt x="1945226" y="850133"/>
                  </a:cubicBezTo>
                  <a:lnTo>
                    <a:pt x="25862" y="850133"/>
                  </a:lnTo>
                  <a:cubicBezTo>
                    <a:pt x="19003" y="850133"/>
                    <a:pt x="12425" y="847408"/>
                    <a:pt x="7575" y="842558"/>
                  </a:cubicBezTo>
                  <a:cubicBezTo>
                    <a:pt x="2725" y="837708"/>
                    <a:pt x="0" y="831130"/>
                    <a:pt x="0" y="824271"/>
                  </a:cubicBezTo>
                  <a:lnTo>
                    <a:pt x="0" y="25862"/>
                  </a:lnTo>
                  <a:cubicBezTo>
                    <a:pt x="0" y="11579"/>
                    <a:pt x="11579" y="0"/>
                    <a:pt x="25862" y="0"/>
                  </a:cubicBezTo>
                  <a:close/>
                </a:path>
              </a:pathLst>
            </a:custGeom>
            <a:solidFill>
              <a:srgbClr val="1A1A1A">
                <a:alpha val="14902"/>
              </a:srgbClr>
            </a:solidFill>
          </p:spPr>
        </p:sp>
        <p:sp>
          <p:nvSpPr>
            <p:cNvPr name="TextBox 19" id="19"/>
            <p:cNvSpPr txBox="true"/>
            <p:nvPr/>
          </p:nvSpPr>
          <p:spPr>
            <a:xfrm>
              <a:off x="0" y="-38100"/>
              <a:ext cx="1971088" cy="888233"/>
            </a:xfrm>
            <a:prstGeom prst="rect">
              <a:avLst/>
            </a:prstGeom>
          </p:spPr>
          <p:txBody>
            <a:bodyPr anchor="ctr" rtlCol="false" tIns="50800" lIns="50800" bIns="50800" rIns="50800"/>
            <a:lstStyle/>
            <a:p>
              <a:pPr algn="ctr">
                <a:lnSpc>
                  <a:spcPts val="2160"/>
                </a:lnSpc>
              </a:pPr>
            </a:p>
          </p:txBody>
        </p:sp>
      </p:grpSp>
      <p:sp>
        <p:nvSpPr>
          <p:cNvPr name="Freeform 20" id="20"/>
          <p:cNvSpPr/>
          <p:nvPr/>
        </p:nvSpPr>
        <p:spPr>
          <a:xfrm flipH="false" flipV="false" rot="0">
            <a:off x="1442674" y="3557412"/>
            <a:ext cx="1515684" cy="1812477"/>
          </a:xfrm>
          <a:custGeom>
            <a:avLst/>
            <a:gdLst/>
            <a:ahLst/>
            <a:cxnLst/>
            <a:rect r="r" b="b" t="t" l="l"/>
            <a:pathLst>
              <a:path h="1812477" w="1515684">
                <a:moveTo>
                  <a:pt x="0" y="0"/>
                </a:moveTo>
                <a:lnTo>
                  <a:pt x="1515684" y="0"/>
                </a:lnTo>
                <a:lnTo>
                  <a:pt x="1515684" y="1812477"/>
                </a:lnTo>
                <a:lnTo>
                  <a:pt x="0" y="18124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3342037" y="3287313"/>
            <a:ext cx="4687807" cy="2295525"/>
          </a:xfrm>
          <a:prstGeom prst="rect">
            <a:avLst/>
          </a:prstGeom>
        </p:spPr>
        <p:txBody>
          <a:bodyPr anchor="t" rtlCol="false" tIns="0" lIns="0" bIns="0" rIns="0">
            <a:spAutoFit/>
          </a:bodyPr>
          <a:lstStyle/>
          <a:p>
            <a:pPr algn="l">
              <a:lnSpc>
                <a:spcPts val="3529"/>
              </a:lnSpc>
            </a:pPr>
            <a:r>
              <a:rPr lang="en-US" sz="2940" b="true">
                <a:solidFill>
                  <a:srgbClr val="000000"/>
                </a:solidFill>
                <a:latin typeface="Calibri (MS) Bold"/>
                <a:ea typeface="Calibri (MS) Bold"/>
                <a:cs typeface="Calibri (MS) Bold"/>
                <a:sym typeface="Calibri (MS) Bold"/>
              </a:rPr>
              <a:t>Trazabilidad de Incidencias</a:t>
            </a:r>
          </a:p>
          <a:p>
            <a:pPr algn="l" marL="634945" indent="-317473" lvl="1">
              <a:lnSpc>
                <a:spcPts val="3529"/>
              </a:lnSpc>
              <a:buFont typeface="Arial"/>
              <a:buChar char="•"/>
            </a:pPr>
            <a:r>
              <a:rPr lang="en-US" sz="2940">
                <a:solidFill>
                  <a:srgbClr val="000000"/>
                </a:solidFill>
                <a:latin typeface="Calibri (MS)"/>
                <a:ea typeface="Calibri (MS)"/>
                <a:cs typeface="Calibri (MS)"/>
                <a:sym typeface="Calibri (MS)"/>
              </a:rPr>
              <a:t>R</a:t>
            </a:r>
            <a:r>
              <a:rPr lang="en-US" sz="2940">
                <a:solidFill>
                  <a:srgbClr val="000000"/>
                </a:solidFill>
                <a:latin typeface="Calibri (MS)"/>
                <a:ea typeface="Calibri (MS)"/>
                <a:cs typeface="Calibri (MS)"/>
                <a:sym typeface="Calibri (MS)"/>
              </a:rPr>
              <a:t>eportes en tiempo real.</a:t>
            </a:r>
          </a:p>
          <a:p>
            <a:pPr algn="l" marL="634945" indent="-317473" lvl="1">
              <a:lnSpc>
                <a:spcPts val="3529"/>
              </a:lnSpc>
              <a:buFont typeface="Arial"/>
              <a:buChar char="•"/>
            </a:pPr>
            <a:r>
              <a:rPr lang="en-US" sz="2940">
                <a:solidFill>
                  <a:srgbClr val="000000"/>
                </a:solidFill>
                <a:latin typeface="Calibri (MS)"/>
                <a:ea typeface="Calibri (MS)"/>
                <a:cs typeface="Calibri (MS)"/>
                <a:sym typeface="Calibri (MS)"/>
              </a:rPr>
              <a:t>Historial inmutable.</a:t>
            </a:r>
          </a:p>
          <a:p>
            <a:pPr algn="l" marL="634945" indent="-317473" lvl="1">
              <a:lnSpc>
                <a:spcPts val="3529"/>
              </a:lnSpc>
              <a:spcBef>
                <a:spcPct val="0"/>
              </a:spcBef>
              <a:buFont typeface="Arial"/>
              <a:buChar char="•"/>
            </a:pPr>
            <a:r>
              <a:rPr lang="en-US" sz="2940">
                <a:solidFill>
                  <a:srgbClr val="000000"/>
                </a:solidFill>
                <a:latin typeface="Calibri (MS)"/>
                <a:ea typeface="Calibri (MS)"/>
                <a:cs typeface="Calibri (MS)"/>
                <a:sym typeface="Calibri (MS)"/>
              </a:rPr>
              <a:t>Evidencia fotográfica incluida.</a:t>
            </a:r>
          </a:p>
        </p:txBody>
      </p:sp>
      <p:grpSp>
        <p:nvGrpSpPr>
          <p:cNvPr name="Group 22" id="22"/>
          <p:cNvGrpSpPr/>
          <p:nvPr/>
        </p:nvGrpSpPr>
        <p:grpSpPr>
          <a:xfrm rot="0">
            <a:off x="3591587" y="6352042"/>
            <a:ext cx="11104826" cy="3227849"/>
            <a:chOff x="0" y="0"/>
            <a:chExt cx="2924728" cy="850133"/>
          </a:xfrm>
        </p:grpSpPr>
        <p:sp>
          <p:nvSpPr>
            <p:cNvPr name="Freeform 23" id="23"/>
            <p:cNvSpPr/>
            <p:nvPr/>
          </p:nvSpPr>
          <p:spPr>
            <a:xfrm flipH="false" flipV="false" rot="0">
              <a:off x="0" y="0"/>
              <a:ext cx="2924728" cy="850133"/>
            </a:xfrm>
            <a:custGeom>
              <a:avLst/>
              <a:gdLst/>
              <a:ahLst/>
              <a:cxnLst/>
              <a:rect r="r" b="b" t="t" l="l"/>
              <a:pathLst>
                <a:path h="850133" w="2924728">
                  <a:moveTo>
                    <a:pt x="17429" y="0"/>
                  </a:moveTo>
                  <a:lnTo>
                    <a:pt x="2907299" y="0"/>
                  </a:lnTo>
                  <a:cubicBezTo>
                    <a:pt x="2916924" y="0"/>
                    <a:pt x="2924728" y="7803"/>
                    <a:pt x="2924728" y="17429"/>
                  </a:cubicBezTo>
                  <a:lnTo>
                    <a:pt x="2924728" y="832704"/>
                  </a:lnTo>
                  <a:cubicBezTo>
                    <a:pt x="2924728" y="842330"/>
                    <a:pt x="2916924" y="850133"/>
                    <a:pt x="2907299" y="850133"/>
                  </a:cubicBezTo>
                  <a:lnTo>
                    <a:pt x="17429" y="850133"/>
                  </a:lnTo>
                  <a:cubicBezTo>
                    <a:pt x="7803" y="850133"/>
                    <a:pt x="0" y="842330"/>
                    <a:pt x="0" y="832704"/>
                  </a:cubicBezTo>
                  <a:lnTo>
                    <a:pt x="0" y="17429"/>
                  </a:lnTo>
                  <a:cubicBezTo>
                    <a:pt x="0" y="7803"/>
                    <a:pt x="7803" y="0"/>
                    <a:pt x="17429" y="0"/>
                  </a:cubicBezTo>
                  <a:close/>
                </a:path>
              </a:pathLst>
            </a:custGeom>
            <a:solidFill>
              <a:srgbClr val="1A1A1A">
                <a:alpha val="14902"/>
              </a:srgbClr>
            </a:solidFill>
          </p:spPr>
        </p:sp>
        <p:sp>
          <p:nvSpPr>
            <p:cNvPr name="TextBox 24" id="24"/>
            <p:cNvSpPr txBox="true"/>
            <p:nvPr/>
          </p:nvSpPr>
          <p:spPr>
            <a:xfrm>
              <a:off x="0" y="-38100"/>
              <a:ext cx="2924728" cy="888233"/>
            </a:xfrm>
            <a:prstGeom prst="rect">
              <a:avLst/>
            </a:prstGeom>
          </p:spPr>
          <p:txBody>
            <a:bodyPr anchor="ctr" rtlCol="false" tIns="50800" lIns="50800" bIns="50800" rIns="50800"/>
            <a:lstStyle/>
            <a:p>
              <a:pPr algn="ctr">
                <a:lnSpc>
                  <a:spcPts val="2160"/>
                </a:lnSpc>
              </a:pPr>
            </a:p>
          </p:txBody>
        </p:sp>
      </p:grpSp>
      <p:sp>
        <p:nvSpPr>
          <p:cNvPr name="Freeform 25" id="25"/>
          <p:cNvSpPr/>
          <p:nvPr/>
        </p:nvSpPr>
        <p:spPr>
          <a:xfrm flipH="false" flipV="false" rot="0">
            <a:off x="4917950" y="7197976"/>
            <a:ext cx="1535980" cy="1535980"/>
          </a:xfrm>
          <a:custGeom>
            <a:avLst/>
            <a:gdLst/>
            <a:ahLst/>
            <a:cxnLst/>
            <a:rect r="r" b="b" t="t" l="l"/>
            <a:pathLst>
              <a:path h="1535980" w="1535980">
                <a:moveTo>
                  <a:pt x="0" y="0"/>
                </a:moveTo>
                <a:lnTo>
                  <a:pt x="1535981" y="0"/>
                </a:lnTo>
                <a:lnTo>
                  <a:pt x="1535981" y="1535981"/>
                </a:lnTo>
                <a:lnTo>
                  <a:pt x="0" y="15359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0">
            <a:off x="7503152" y="6813441"/>
            <a:ext cx="6464962" cy="2247900"/>
          </a:xfrm>
          <a:prstGeom prst="rect">
            <a:avLst/>
          </a:prstGeom>
        </p:spPr>
        <p:txBody>
          <a:bodyPr anchor="t" rtlCol="false" tIns="0" lIns="0" bIns="0" rIns="0">
            <a:spAutoFit/>
          </a:bodyPr>
          <a:lstStyle/>
          <a:p>
            <a:pPr algn="l">
              <a:lnSpc>
                <a:spcPts val="3479"/>
              </a:lnSpc>
            </a:pPr>
            <a:r>
              <a:rPr lang="en-US" sz="2899" b="true">
                <a:solidFill>
                  <a:srgbClr val="000000"/>
                </a:solidFill>
                <a:latin typeface="Calibri (MS) Bold"/>
                <a:ea typeface="Calibri (MS) Bold"/>
                <a:cs typeface="Calibri (MS) Bold"/>
                <a:sym typeface="Calibri (MS) Bold"/>
              </a:rPr>
              <a:t>Automatización Documental</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Generación automática d</a:t>
            </a:r>
            <a:r>
              <a:rPr lang="en-US" sz="2899">
                <a:solidFill>
                  <a:srgbClr val="000000"/>
                </a:solidFill>
                <a:latin typeface="Calibri (MS)"/>
                <a:ea typeface="Calibri (MS)"/>
                <a:cs typeface="Calibri (MS)"/>
                <a:sym typeface="Calibri (MS)"/>
              </a:rPr>
              <a:t>e PDFs (Actas/Reportes).</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Estandarización técnica.</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Cumplimiento normativo inmediato.</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3245" r="0" b="4553"/>
          <a:stretch>
            <a:fillRect/>
          </a:stretch>
        </p:blipFill>
        <p:spPr>
          <a:xfrm flipH="false" flipV="false" rot="0">
            <a:off x="0" y="892447"/>
            <a:ext cx="18428195" cy="8520922"/>
          </a:xfrm>
          <a:prstGeom prst="rect">
            <a:avLst/>
          </a:prstGeom>
        </p:spPr>
      </p:pic>
      <p:sp>
        <p:nvSpPr>
          <p:cNvPr name="TextBox 3" id="3"/>
          <p:cNvSpPr txBox="true"/>
          <p:nvPr/>
        </p:nvSpPr>
        <p:spPr>
          <a:xfrm rot="0">
            <a:off x="6885087" y="275271"/>
            <a:ext cx="4517827" cy="304800"/>
          </a:xfrm>
          <a:prstGeom prst="rect">
            <a:avLst/>
          </a:prstGeom>
        </p:spPr>
        <p:txBody>
          <a:bodyPr anchor="t" rtlCol="false" tIns="0" lIns="0" bIns="0" rIns="0">
            <a:spAutoFit/>
          </a:bodyPr>
          <a:lstStyle/>
          <a:p>
            <a:pPr algn="ctr">
              <a:lnSpc>
                <a:spcPts val="2160"/>
              </a:lnSpc>
              <a:spcBef>
                <a:spcPct val="0"/>
              </a:spcBef>
            </a:pPr>
            <a:r>
              <a:rPr lang="en-US" sz="1800">
                <a:solidFill>
                  <a:srgbClr val="000000"/>
                </a:solidFill>
                <a:latin typeface="Calibri (MS)"/>
                <a:ea typeface="Calibri (MS)"/>
                <a:cs typeface="Calibri (MS)"/>
                <a:sym typeface="Calibri (MS)"/>
              </a:rPr>
              <a:t>DEMOSTRACIÓN DEL RESULTADO DEL PROYECTO</a:t>
            </a:r>
          </a:p>
        </p:txBody>
      </p:sp>
      <p:grpSp>
        <p:nvGrpSpPr>
          <p:cNvPr name="Group 4" id="4"/>
          <p:cNvGrpSpPr>
            <a:grpSpLocks noChangeAspect="true"/>
          </p:cNvGrpSpPr>
          <p:nvPr/>
        </p:nvGrpSpPr>
        <p:grpSpPr>
          <a:xfrm rot="0">
            <a:off x="15842216" y="178303"/>
            <a:ext cx="2147343" cy="536836"/>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5"/>
              <a:stretch>
                <a:fillRect l="0" t="0" r="0" b="2"/>
              </a:stretch>
            </a:blipFill>
          </p:spPr>
        </p:sp>
      </p:grpSp>
      <p:grpSp>
        <p:nvGrpSpPr>
          <p:cNvPr name="Group 6" id="6"/>
          <p:cNvGrpSpPr>
            <a:grpSpLocks noChangeAspect="true"/>
          </p:cNvGrpSpPr>
          <p:nvPr/>
        </p:nvGrpSpPr>
        <p:grpSpPr>
          <a:xfrm rot="0">
            <a:off x="405377" y="313371"/>
            <a:ext cx="1246645" cy="479903"/>
            <a:chOff x="0" y="0"/>
            <a:chExt cx="3847132" cy="1480976"/>
          </a:xfrm>
        </p:grpSpPr>
        <p:sp>
          <p:nvSpPr>
            <p:cNvPr name="Freeform 7" id="7"/>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6"/>
              <a:stretch>
                <a:fillRect l="0" t="0" r="-1" b="-1"/>
              </a:stretch>
            </a:blipFill>
          </p:spPr>
        </p:sp>
      </p:gr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0299" y="47333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160388" y="439686"/>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p:nvPr/>
        </p:nvGrpSpPr>
        <p:grpSpPr>
          <a:xfrm rot="0">
            <a:off x="5685940" y="255723"/>
            <a:ext cx="6172200" cy="464948"/>
            <a:chOff x="0" y="0"/>
            <a:chExt cx="8229600" cy="619930"/>
          </a:xfrm>
        </p:grpSpPr>
        <p:sp>
          <p:nvSpPr>
            <p:cNvPr name="Freeform 7" id="7"/>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8" id="8"/>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9" id="9"/>
          <p:cNvSpPr/>
          <p:nvPr/>
        </p:nvSpPr>
        <p:spPr>
          <a:xfrm flipH="false" flipV="false" rot="0">
            <a:off x="3640652" y="3964146"/>
            <a:ext cx="1816507" cy="1786782"/>
          </a:xfrm>
          <a:custGeom>
            <a:avLst/>
            <a:gdLst/>
            <a:ahLst/>
            <a:cxnLst/>
            <a:rect r="r" b="b" t="t" l="l"/>
            <a:pathLst>
              <a:path h="1786782" w="1816507">
                <a:moveTo>
                  <a:pt x="0" y="0"/>
                </a:moveTo>
                <a:lnTo>
                  <a:pt x="1816506" y="0"/>
                </a:lnTo>
                <a:lnTo>
                  <a:pt x="1816506" y="1786781"/>
                </a:lnTo>
                <a:lnTo>
                  <a:pt x="0" y="17867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6224686" y="6435285"/>
            <a:ext cx="9211029" cy="2598921"/>
            <a:chOff x="0" y="0"/>
            <a:chExt cx="2425950" cy="684490"/>
          </a:xfrm>
        </p:grpSpPr>
        <p:sp>
          <p:nvSpPr>
            <p:cNvPr name="Freeform 11" id="11"/>
            <p:cNvSpPr/>
            <p:nvPr/>
          </p:nvSpPr>
          <p:spPr>
            <a:xfrm flipH="false" flipV="false" rot="0">
              <a:off x="0" y="0"/>
              <a:ext cx="2425950" cy="684490"/>
            </a:xfrm>
            <a:custGeom>
              <a:avLst/>
              <a:gdLst/>
              <a:ahLst/>
              <a:cxnLst/>
              <a:rect r="r" b="b" t="t" l="l"/>
              <a:pathLst>
                <a:path h="684490" w="2425950">
                  <a:moveTo>
                    <a:pt x="21013" y="0"/>
                  </a:moveTo>
                  <a:lnTo>
                    <a:pt x="2404937" y="0"/>
                  </a:lnTo>
                  <a:cubicBezTo>
                    <a:pt x="2410510" y="0"/>
                    <a:pt x="2415855" y="2214"/>
                    <a:pt x="2419796" y="6154"/>
                  </a:cubicBezTo>
                  <a:cubicBezTo>
                    <a:pt x="2423736" y="10095"/>
                    <a:pt x="2425950" y="15440"/>
                    <a:pt x="2425950" y="21013"/>
                  </a:cubicBezTo>
                  <a:lnTo>
                    <a:pt x="2425950" y="663477"/>
                  </a:lnTo>
                  <a:cubicBezTo>
                    <a:pt x="2425950" y="675082"/>
                    <a:pt x="2416542" y="684490"/>
                    <a:pt x="2404937" y="684490"/>
                  </a:cubicBezTo>
                  <a:lnTo>
                    <a:pt x="21013" y="684490"/>
                  </a:lnTo>
                  <a:cubicBezTo>
                    <a:pt x="9408" y="684490"/>
                    <a:pt x="0" y="675082"/>
                    <a:pt x="0" y="663477"/>
                  </a:cubicBezTo>
                  <a:lnTo>
                    <a:pt x="0" y="21013"/>
                  </a:lnTo>
                  <a:cubicBezTo>
                    <a:pt x="0" y="9408"/>
                    <a:pt x="9408" y="0"/>
                    <a:pt x="21013" y="0"/>
                  </a:cubicBezTo>
                  <a:close/>
                </a:path>
              </a:pathLst>
            </a:custGeom>
            <a:solidFill>
              <a:srgbClr val="000000">
                <a:alpha val="0"/>
              </a:srgbClr>
            </a:solidFill>
            <a:ln w="19050" cap="rnd">
              <a:solidFill>
                <a:srgbClr val="000000"/>
              </a:solidFill>
              <a:prstDash val="solid"/>
              <a:round/>
            </a:ln>
          </p:spPr>
        </p:sp>
        <p:sp>
          <p:nvSpPr>
            <p:cNvPr name="TextBox 12" id="12"/>
            <p:cNvSpPr txBox="true"/>
            <p:nvPr/>
          </p:nvSpPr>
          <p:spPr>
            <a:xfrm>
              <a:off x="0" y="-38100"/>
              <a:ext cx="2425950" cy="722590"/>
            </a:xfrm>
            <a:prstGeom prst="rect">
              <a:avLst/>
            </a:prstGeom>
          </p:spPr>
          <p:txBody>
            <a:bodyPr anchor="ctr" rtlCol="false" tIns="50800" lIns="50800" bIns="50800" rIns="50800"/>
            <a:lstStyle/>
            <a:p>
              <a:pPr algn="ctr">
                <a:lnSpc>
                  <a:spcPts val="2160"/>
                </a:lnSpc>
              </a:pPr>
            </a:p>
          </p:txBody>
        </p:sp>
      </p:grpSp>
      <p:sp>
        <p:nvSpPr>
          <p:cNvPr name="Freeform 13" id="13"/>
          <p:cNvSpPr/>
          <p:nvPr/>
        </p:nvSpPr>
        <p:spPr>
          <a:xfrm flipH="false" flipV="false" rot="0">
            <a:off x="6775666" y="6616639"/>
            <a:ext cx="2065703" cy="2236214"/>
          </a:xfrm>
          <a:custGeom>
            <a:avLst/>
            <a:gdLst/>
            <a:ahLst/>
            <a:cxnLst/>
            <a:rect r="r" b="b" t="t" l="l"/>
            <a:pathLst>
              <a:path h="2236214" w="2065703">
                <a:moveTo>
                  <a:pt x="0" y="0"/>
                </a:moveTo>
                <a:lnTo>
                  <a:pt x="2065703" y="0"/>
                </a:lnTo>
                <a:lnTo>
                  <a:pt x="2065703" y="2236213"/>
                </a:lnTo>
                <a:lnTo>
                  <a:pt x="0" y="2236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6568317" y="1952873"/>
            <a:ext cx="5151365" cy="1306498"/>
          </a:xfrm>
          <a:prstGeom prst="rect">
            <a:avLst/>
          </a:prstGeom>
        </p:spPr>
        <p:txBody>
          <a:bodyPr anchor="t" rtlCol="false" tIns="0" lIns="0" bIns="0" rIns="0">
            <a:spAutoFit/>
          </a:bodyPr>
          <a:lstStyle/>
          <a:p>
            <a:pPr algn="ctr">
              <a:lnSpc>
                <a:spcPts val="9139"/>
              </a:lnSpc>
            </a:pPr>
            <a:r>
              <a:rPr lang="en-US" sz="7616">
                <a:solidFill>
                  <a:srgbClr val="000000"/>
                </a:solidFill>
                <a:latin typeface="Calibri (MS)"/>
                <a:ea typeface="Calibri (MS)"/>
                <a:cs typeface="Calibri (MS)"/>
                <a:sym typeface="Calibri (MS)"/>
              </a:rPr>
              <a:t>Conclusiones</a:t>
            </a:r>
          </a:p>
        </p:txBody>
      </p:sp>
      <p:sp>
        <p:nvSpPr>
          <p:cNvPr name="TextBox 15" id="15"/>
          <p:cNvSpPr txBox="true"/>
          <p:nvPr/>
        </p:nvSpPr>
        <p:spPr>
          <a:xfrm rot="0">
            <a:off x="5728225" y="4624923"/>
            <a:ext cx="7440428" cy="657225"/>
          </a:xfrm>
          <a:prstGeom prst="rect">
            <a:avLst/>
          </a:prstGeom>
        </p:spPr>
        <p:txBody>
          <a:bodyPr anchor="t" rtlCol="false" tIns="0" lIns="0" bIns="0" rIns="0">
            <a:spAutoFit/>
          </a:bodyPr>
          <a:lstStyle/>
          <a:p>
            <a:pPr algn="l">
              <a:lnSpc>
                <a:spcPts val="5040"/>
              </a:lnSpc>
            </a:pPr>
            <a:r>
              <a:rPr lang="en-US" sz="4200">
                <a:solidFill>
                  <a:srgbClr val="000000"/>
                </a:solidFill>
                <a:latin typeface="Arial"/>
                <a:ea typeface="Arial"/>
                <a:cs typeface="Arial"/>
                <a:sym typeface="Arial"/>
              </a:rPr>
              <a:t>Productos terminados</a:t>
            </a:r>
          </a:p>
        </p:txBody>
      </p:sp>
      <p:sp>
        <p:nvSpPr>
          <p:cNvPr name="TextBox 16" id="16"/>
          <p:cNvSpPr txBox="true"/>
          <p:nvPr/>
        </p:nvSpPr>
        <p:spPr>
          <a:xfrm rot="0">
            <a:off x="9392461" y="7077520"/>
            <a:ext cx="5856484" cy="1295400"/>
          </a:xfrm>
          <a:prstGeom prst="rect">
            <a:avLst/>
          </a:prstGeom>
        </p:spPr>
        <p:txBody>
          <a:bodyPr anchor="t" rtlCol="false" tIns="0" lIns="0" bIns="0" rIns="0">
            <a:spAutoFit/>
          </a:bodyPr>
          <a:lstStyle/>
          <a:p>
            <a:pPr algn="l">
              <a:lnSpc>
                <a:spcPts val="5040"/>
              </a:lnSpc>
            </a:pPr>
            <a:r>
              <a:rPr lang="en-US" sz="4200">
                <a:solidFill>
                  <a:srgbClr val="000000"/>
                </a:solidFill>
                <a:latin typeface="Arial"/>
                <a:ea typeface="Arial"/>
                <a:cs typeface="Arial"/>
                <a:sym typeface="Arial"/>
              </a:rPr>
              <a:t>Equipo se antepuso al desafío</a:t>
            </a:r>
          </a:p>
        </p:txBody>
      </p:sp>
      <p:grpSp>
        <p:nvGrpSpPr>
          <p:cNvPr name="Group 17" id="17"/>
          <p:cNvGrpSpPr/>
          <p:nvPr/>
        </p:nvGrpSpPr>
        <p:grpSpPr>
          <a:xfrm rot="0">
            <a:off x="2852287" y="3732550"/>
            <a:ext cx="9211029" cy="2445636"/>
            <a:chOff x="0" y="0"/>
            <a:chExt cx="2425950" cy="644118"/>
          </a:xfrm>
        </p:grpSpPr>
        <p:sp>
          <p:nvSpPr>
            <p:cNvPr name="Freeform 18" id="18"/>
            <p:cNvSpPr/>
            <p:nvPr/>
          </p:nvSpPr>
          <p:spPr>
            <a:xfrm flipH="false" flipV="false" rot="0">
              <a:off x="0" y="0"/>
              <a:ext cx="2425950" cy="644118"/>
            </a:xfrm>
            <a:custGeom>
              <a:avLst/>
              <a:gdLst/>
              <a:ahLst/>
              <a:cxnLst/>
              <a:rect r="r" b="b" t="t" l="l"/>
              <a:pathLst>
                <a:path h="644118" w="2425950">
                  <a:moveTo>
                    <a:pt x="21013" y="0"/>
                  </a:moveTo>
                  <a:lnTo>
                    <a:pt x="2404937" y="0"/>
                  </a:lnTo>
                  <a:cubicBezTo>
                    <a:pt x="2410510" y="0"/>
                    <a:pt x="2415855" y="2214"/>
                    <a:pt x="2419796" y="6154"/>
                  </a:cubicBezTo>
                  <a:cubicBezTo>
                    <a:pt x="2423736" y="10095"/>
                    <a:pt x="2425950" y="15440"/>
                    <a:pt x="2425950" y="21013"/>
                  </a:cubicBezTo>
                  <a:lnTo>
                    <a:pt x="2425950" y="623106"/>
                  </a:lnTo>
                  <a:cubicBezTo>
                    <a:pt x="2425950" y="634711"/>
                    <a:pt x="2416542" y="644118"/>
                    <a:pt x="2404937" y="644118"/>
                  </a:cubicBezTo>
                  <a:lnTo>
                    <a:pt x="21013" y="644118"/>
                  </a:lnTo>
                  <a:cubicBezTo>
                    <a:pt x="9408" y="644118"/>
                    <a:pt x="0" y="634711"/>
                    <a:pt x="0" y="623106"/>
                  </a:cubicBezTo>
                  <a:lnTo>
                    <a:pt x="0" y="21013"/>
                  </a:lnTo>
                  <a:cubicBezTo>
                    <a:pt x="0" y="9408"/>
                    <a:pt x="9408" y="0"/>
                    <a:pt x="21013" y="0"/>
                  </a:cubicBezTo>
                  <a:close/>
                </a:path>
              </a:pathLst>
            </a:custGeom>
            <a:solidFill>
              <a:srgbClr val="000000">
                <a:alpha val="0"/>
              </a:srgbClr>
            </a:solidFill>
            <a:ln w="19050" cap="rnd">
              <a:solidFill>
                <a:srgbClr val="000000"/>
              </a:solidFill>
              <a:prstDash val="solid"/>
              <a:round/>
            </a:ln>
          </p:spPr>
        </p:sp>
        <p:sp>
          <p:nvSpPr>
            <p:cNvPr name="TextBox 19" id="19"/>
            <p:cNvSpPr txBox="true"/>
            <p:nvPr/>
          </p:nvSpPr>
          <p:spPr>
            <a:xfrm>
              <a:off x="0" y="-38100"/>
              <a:ext cx="2425950" cy="682218"/>
            </a:xfrm>
            <a:prstGeom prst="rect">
              <a:avLst/>
            </a:prstGeom>
          </p:spPr>
          <p:txBody>
            <a:bodyPr anchor="ctr" rtlCol="false" tIns="50800" lIns="50800" bIns="50800" rIns="50800"/>
            <a:lstStyle/>
            <a:p>
              <a:pPr algn="ctr">
                <a:lnSpc>
                  <a:spcPts val="2160"/>
                </a:lnSpc>
              </a:pPr>
            </a:p>
          </p:txBody>
        </p:sp>
      </p:gr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8" id="8"/>
          <p:cNvGrpSpPr/>
          <p:nvPr/>
        </p:nvGrpSpPr>
        <p:grpSpPr>
          <a:xfrm rot="0">
            <a:off x="994652" y="2801780"/>
            <a:ext cx="7777389" cy="1846488"/>
            <a:chOff x="0" y="0"/>
            <a:chExt cx="10369852" cy="2461984"/>
          </a:xfrm>
        </p:grpSpPr>
        <p:sp>
          <p:nvSpPr>
            <p:cNvPr name="Freeform 9" id="9"/>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0" y="0"/>
              <a:ext cx="10369852" cy="2461984"/>
              <a:chOff x="0" y="0"/>
              <a:chExt cx="10369852" cy="2461984"/>
            </a:xfrm>
          </p:grpSpPr>
          <p:sp>
            <p:nvSpPr>
              <p:cNvPr name="Freeform 11" id="11"/>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close/>
                  </a:path>
                </a:pathLst>
              </a:custGeom>
              <a:solidFill>
                <a:srgbClr val="000000">
                  <a:alpha val="0"/>
                </a:srgbClr>
              </a:solidFill>
            </p:spPr>
          </p:sp>
          <p:sp>
            <p:nvSpPr>
              <p:cNvPr name="TextBox 12" id="12"/>
              <p:cNvSpPr txBox="true"/>
              <p:nvPr/>
            </p:nvSpPr>
            <p:spPr>
              <a:xfrm>
                <a:off x="0" y="-28575"/>
                <a:ext cx="10369852" cy="2490559"/>
              </a:xfrm>
              <a:prstGeom prst="rect">
                <a:avLst/>
              </a:prstGeom>
            </p:spPr>
            <p:txBody>
              <a:bodyPr anchor="ctr" rtlCol="false" tIns="0" lIns="0" bIns="0" rIns="0"/>
              <a:lstStyle/>
              <a:p>
                <a:pPr algn="ctr">
                  <a:lnSpc>
                    <a:spcPts val="4050"/>
                  </a:lnSpc>
                </a:pPr>
                <a:r>
                  <a:rPr lang="en-US" sz="3750">
                    <a:solidFill>
                      <a:srgbClr val="FFFFFF"/>
                    </a:solidFill>
                    <a:latin typeface="Calibri (MS)"/>
                    <a:ea typeface="Calibri (MS)"/>
                    <a:cs typeface="Calibri (MS)"/>
                    <a:sym typeface="Calibri (MS)"/>
                  </a:rPr>
                  <a:t>Perfil de Egreso</a:t>
                </a:r>
              </a:p>
            </p:txBody>
          </p:sp>
        </p:grpSp>
      </p:grpSp>
      <p:grpSp>
        <p:nvGrpSpPr>
          <p:cNvPr name="Group 13" id="13"/>
          <p:cNvGrpSpPr/>
          <p:nvPr/>
        </p:nvGrpSpPr>
        <p:grpSpPr>
          <a:xfrm rot="0">
            <a:off x="9144000" y="2801780"/>
            <a:ext cx="7777389" cy="1846488"/>
            <a:chOff x="0" y="0"/>
            <a:chExt cx="10369852" cy="2461984"/>
          </a:xfrm>
        </p:grpSpPr>
        <p:sp>
          <p:nvSpPr>
            <p:cNvPr name="Freeform 14" id="14"/>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lnTo>
                    <a:pt x="0" y="0"/>
                  </a:lnTo>
                  <a:close/>
                </a:path>
              </a:pathLst>
            </a:custGeom>
            <a:blipFill>
              <a:blip r:embed="rId5">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0" y="0"/>
              <a:ext cx="10369852" cy="2461984"/>
              <a:chOff x="0" y="0"/>
              <a:chExt cx="10369852" cy="2461984"/>
            </a:xfrm>
          </p:grpSpPr>
          <p:sp>
            <p:nvSpPr>
              <p:cNvPr name="Freeform 16" id="16"/>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close/>
                  </a:path>
                </a:pathLst>
              </a:custGeom>
              <a:solidFill>
                <a:srgbClr val="000000">
                  <a:alpha val="0"/>
                </a:srgbClr>
              </a:solidFill>
            </p:spPr>
          </p:sp>
          <p:sp>
            <p:nvSpPr>
              <p:cNvPr name="TextBox 17" id="17"/>
              <p:cNvSpPr txBox="true"/>
              <p:nvPr/>
            </p:nvSpPr>
            <p:spPr>
              <a:xfrm>
                <a:off x="0" y="-28575"/>
                <a:ext cx="10369852" cy="2490559"/>
              </a:xfrm>
              <a:prstGeom prst="rect">
                <a:avLst/>
              </a:prstGeom>
            </p:spPr>
            <p:txBody>
              <a:bodyPr anchor="ctr" rtlCol="false" tIns="0" lIns="0" bIns="0" rIns="0"/>
              <a:lstStyle/>
              <a:p>
                <a:pPr algn="ctr">
                  <a:lnSpc>
                    <a:spcPts val="4050"/>
                  </a:lnSpc>
                </a:pPr>
                <a:r>
                  <a:rPr lang="en-US" sz="3750">
                    <a:solidFill>
                      <a:srgbClr val="FFFFFF"/>
                    </a:solidFill>
                    <a:latin typeface="Calibri (MS)"/>
                    <a:ea typeface="Calibri (MS)"/>
                    <a:cs typeface="Calibri (MS)"/>
                    <a:sym typeface="Calibri (MS)"/>
                  </a:rPr>
                  <a:t>Aporte</a:t>
                </a:r>
              </a:p>
            </p:txBody>
          </p:sp>
        </p:grpSp>
      </p:grpSp>
      <p:grpSp>
        <p:nvGrpSpPr>
          <p:cNvPr name="Group 18" id="18"/>
          <p:cNvGrpSpPr/>
          <p:nvPr/>
        </p:nvGrpSpPr>
        <p:grpSpPr>
          <a:xfrm rot="0">
            <a:off x="5685940" y="255723"/>
            <a:ext cx="6172200" cy="464948"/>
            <a:chOff x="0" y="0"/>
            <a:chExt cx="8229600" cy="619930"/>
          </a:xfrm>
        </p:grpSpPr>
        <p:sp>
          <p:nvSpPr>
            <p:cNvPr name="Freeform 19" id="1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0" id="2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21" id="21"/>
          <p:cNvSpPr/>
          <p:nvPr/>
        </p:nvSpPr>
        <p:spPr>
          <a:xfrm flipH="false" flipV="false" rot="0">
            <a:off x="3034670" y="8326262"/>
            <a:ext cx="1184666" cy="1187834"/>
          </a:xfrm>
          <a:custGeom>
            <a:avLst/>
            <a:gdLst/>
            <a:ahLst/>
            <a:cxnLst/>
            <a:rect r="r" b="b" t="t" l="l"/>
            <a:pathLst>
              <a:path h="1187834" w="1184666">
                <a:moveTo>
                  <a:pt x="0" y="0"/>
                </a:moveTo>
                <a:lnTo>
                  <a:pt x="1184666" y="0"/>
                </a:lnTo>
                <a:lnTo>
                  <a:pt x="1184666" y="1187834"/>
                </a:lnTo>
                <a:lnTo>
                  <a:pt x="0" y="11878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5438364" y="6377941"/>
            <a:ext cx="1419989" cy="1512638"/>
          </a:xfrm>
          <a:custGeom>
            <a:avLst/>
            <a:gdLst/>
            <a:ahLst/>
            <a:cxnLst/>
            <a:rect r="r" b="b" t="t" l="l"/>
            <a:pathLst>
              <a:path h="1512638" w="1419989">
                <a:moveTo>
                  <a:pt x="0" y="0"/>
                </a:moveTo>
                <a:lnTo>
                  <a:pt x="1419989" y="0"/>
                </a:lnTo>
                <a:lnTo>
                  <a:pt x="1419989" y="1512638"/>
                </a:lnTo>
                <a:lnTo>
                  <a:pt x="0" y="15126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2928945" y="6435601"/>
            <a:ext cx="1386837" cy="1397317"/>
          </a:xfrm>
          <a:custGeom>
            <a:avLst/>
            <a:gdLst/>
            <a:ahLst/>
            <a:cxnLst/>
            <a:rect r="r" b="b" t="t" l="l"/>
            <a:pathLst>
              <a:path h="1397317" w="1386837">
                <a:moveTo>
                  <a:pt x="0" y="0"/>
                </a:moveTo>
                <a:lnTo>
                  <a:pt x="1386838" y="0"/>
                </a:lnTo>
                <a:lnTo>
                  <a:pt x="1386838" y="1397317"/>
                </a:lnTo>
                <a:lnTo>
                  <a:pt x="0" y="13973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5438364" y="8327495"/>
            <a:ext cx="1339077" cy="1347499"/>
          </a:xfrm>
          <a:custGeom>
            <a:avLst/>
            <a:gdLst/>
            <a:ahLst/>
            <a:cxnLst/>
            <a:rect r="r" b="b" t="t" l="l"/>
            <a:pathLst>
              <a:path h="1347499" w="1339077">
                <a:moveTo>
                  <a:pt x="0" y="0"/>
                </a:moveTo>
                <a:lnTo>
                  <a:pt x="1339077" y="0"/>
                </a:lnTo>
                <a:lnTo>
                  <a:pt x="1339077" y="1347500"/>
                </a:lnTo>
                <a:lnTo>
                  <a:pt x="0" y="13475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25" id="25"/>
          <p:cNvSpPr/>
          <p:nvPr/>
        </p:nvSpPr>
        <p:spPr>
          <a:xfrm>
            <a:off x="2582467" y="8108420"/>
            <a:ext cx="4601758" cy="0"/>
          </a:xfrm>
          <a:prstGeom prst="line">
            <a:avLst/>
          </a:prstGeom>
          <a:ln cap="flat" w="38100">
            <a:solidFill>
              <a:srgbClr val="000000"/>
            </a:solidFill>
            <a:prstDash val="solid"/>
            <a:headEnd type="none" len="sm" w="sm"/>
            <a:tailEnd type="none" len="sm" w="sm"/>
          </a:ln>
        </p:spPr>
      </p:sp>
      <p:sp>
        <p:nvSpPr>
          <p:cNvPr name="AutoShape 26" id="26"/>
          <p:cNvSpPr/>
          <p:nvPr/>
        </p:nvSpPr>
        <p:spPr>
          <a:xfrm flipV="true">
            <a:off x="4867036" y="6435601"/>
            <a:ext cx="0" cy="3078495"/>
          </a:xfrm>
          <a:prstGeom prst="line">
            <a:avLst/>
          </a:prstGeom>
          <a:ln cap="flat" w="38100">
            <a:solidFill>
              <a:srgbClr val="000000"/>
            </a:solidFill>
            <a:prstDash val="solid"/>
            <a:headEnd type="none" len="sm" w="sm"/>
            <a:tailEnd type="none" len="sm" w="sm"/>
          </a:ln>
        </p:spPr>
      </p:sp>
      <p:sp>
        <p:nvSpPr>
          <p:cNvPr name="TextBox 27" id="27"/>
          <p:cNvSpPr txBox="true"/>
          <p:nvPr/>
        </p:nvSpPr>
        <p:spPr>
          <a:xfrm rot="0">
            <a:off x="91442" y="984222"/>
            <a:ext cx="18105118" cy="1205597"/>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Reflexión</a:t>
            </a:r>
          </a:p>
        </p:txBody>
      </p:sp>
      <p:sp>
        <p:nvSpPr>
          <p:cNvPr name="TextBox 28" id="28"/>
          <p:cNvSpPr txBox="true"/>
          <p:nvPr/>
        </p:nvSpPr>
        <p:spPr>
          <a:xfrm rot="0">
            <a:off x="9305440" y="5377816"/>
            <a:ext cx="7374570" cy="1733550"/>
          </a:xfrm>
          <a:prstGeom prst="rect">
            <a:avLst/>
          </a:prstGeom>
        </p:spPr>
        <p:txBody>
          <a:bodyPr anchor="t" rtlCol="false" tIns="0" lIns="0" bIns="0" rIns="0">
            <a:spAutoFit/>
          </a:bodyPr>
          <a:lstStyle/>
          <a:p>
            <a:pPr algn="l">
              <a:lnSpc>
                <a:spcPts val="4560"/>
              </a:lnSpc>
            </a:pPr>
            <a:r>
              <a:rPr lang="en-US" sz="3800">
                <a:solidFill>
                  <a:srgbClr val="000000"/>
                </a:solidFill>
                <a:latin typeface="Arial"/>
                <a:ea typeface="Arial"/>
                <a:cs typeface="Arial"/>
                <a:sym typeface="Arial"/>
              </a:rPr>
              <a:t>Entregamos una plataforma escalable que mejora la gestión de viviendas</a:t>
            </a:r>
          </a:p>
        </p:txBody>
      </p:sp>
      <p:sp>
        <p:nvSpPr>
          <p:cNvPr name="TextBox 29" id="29"/>
          <p:cNvSpPr txBox="true"/>
          <p:nvPr/>
        </p:nvSpPr>
        <p:spPr>
          <a:xfrm rot="0">
            <a:off x="1028700" y="5377816"/>
            <a:ext cx="7743341" cy="590550"/>
          </a:xfrm>
          <a:prstGeom prst="rect">
            <a:avLst/>
          </a:prstGeom>
        </p:spPr>
        <p:txBody>
          <a:bodyPr anchor="t" rtlCol="false" tIns="0" lIns="0" bIns="0" rIns="0">
            <a:spAutoFit/>
          </a:bodyPr>
          <a:lstStyle/>
          <a:p>
            <a:pPr algn="l">
              <a:lnSpc>
                <a:spcPts val="4559"/>
              </a:lnSpc>
            </a:pPr>
            <a:r>
              <a:rPr lang="en-US" sz="3799">
                <a:solidFill>
                  <a:srgbClr val="000000"/>
                </a:solidFill>
                <a:latin typeface="Arial"/>
                <a:ea typeface="Arial"/>
                <a:cs typeface="Arial"/>
                <a:sym typeface="Arial"/>
              </a:rPr>
              <a:t>Aplicamos competencias centrales</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6924496" y="1627694"/>
            <a:ext cx="4439007"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INTRODUCCIÓN</a:t>
            </a:r>
          </a:p>
        </p:txBody>
      </p:sp>
      <p:sp>
        <p:nvSpPr>
          <p:cNvPr name="Freeform 7" id="7"/>
          <p:cNvSpPr/>
          <p:nvPr/>
        </p:nvSpPr>
        <p:spPr>
          <a:xfrm flipH="false" flipV="false" rot="0">
            <a:off x="6080459" y="3112260"/>
            <a:ext cx="6127081" cy="2544717"/>
          </a:xfrm>
          <a:custGeom>
            <a:avLst/>
            <a:gdLst/>
            <a:ahLst/>
            <a:cxnLst/>
            <a:rect r="r" b="b" t="t" l="l"/>
            <a:pathLst>
              <a:path h="2544717" w="6127081">
                <a:moveTo>
                  <a:pt x="0" y="0"/>
                </a:moveTo>
                <a:lnTo>
                  <a:pt x="6127082" y="0"/>
                </a:lnTo>
                <a:lnTo>
                  <a:pt x="6127082" y="2544716"/>
                </a:lnTo>
                <a:lnTo>
                  <a:pt x="0" y="2544716"/>
                </a:lnTo>
                <a:lnTo>
                  <a:pt x="0" y="0"/>
                </a:lnTo>
                <a:close/>
              </a:path>
            </a:pathLst>
          </a:custGeom>
          <a:blipFill>
            <a:blip r:embed="rId4"/>
            <a:stretch>
              <a:fillRect l="0" t="-73567" r="0" b="-67209"/>
            </a:stretch>
          </a:blipFill>
        </p:spPr>
      </p:sp>
      <p:sp>
        <p:nvSpPr>
          <p:cNvPr name="Freeform 8" id="8"/>
          <p:cNvSpPr/>
          <p:nvPr/>
        </p:nvSpPr>
        <p:spPr>
          <a:xfrm flipH="false" flipV="false" rot="0">
            <a:off x="6411333" y="6007938"/>
            <a:ext cx="1818487" cy="1836856"/>
          </a:xfrm>
          <a:custGeom>
            <a:avLst/>
            <a:gdLst/>
            <a:ahLst/>
            <a:cxnLst/>
            <a:rect r="r" b="b" t="t" l="l"/>
            <a:pathLst>
              <a:path h="1836856" w="1818487">
                <a:moveTo>
                  <a:pt x="0" y="0"/>
                </a:moveTo>
                <a:lnTo>
                  <a:pt x="1818487" y="0"/>
                </a:lnTo>
                <a:lnTo>
                  <a:pt x="1818487" y="1836856"/>
                </a:lnTo>
                <a:lnTo>
                  <a:pt x="0" y="1836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766342" y="6734206"/>
            <a:ext cx="755316" cy="479626"/>
          </a:xfrm>
          <a:custGeom>
            <a:avLst/>
            <a:gdLst/>
            <a:ahLst/>
            <a:cxnLst/>
            <a:rect r="r" b="b" t="t" l="l"/>
            <a:pathLst>
              <a:path h="479626" w="755316">
                <a:moveTo>
                  <a:pt x="0" y="0"/>
                </a:moveTo>
                <a:lnTo>
                  <a:pt x="755316" y="0"/>
                </a:lnTo>
                <a:lnTo>
                  <a:pt x="755316" y="479625"/>
                </a:lnTo>
                <a:lnTo>
                  <a:pt x="0" y="4796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5488056" y="8657975"/>
            <a:ext cx="7347993" cy="734799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BE">
                <a:alpha val="88627"/>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698732" y="5885001"/>
            <a:ext cx="2508808" cy="1960626"/>
          </a:xfrm>
          <a:prstGeom prst="rect">
            <a:avLst/>
          </a:prstGeom>
        </p:spPr>
        <p:txBody>
          <a:bodyPr anchor="t" rtlCol="false" tIns="0" lIns="0" bIns="0" rIns="0">
            <a:spAutoFit/>
          </a:bodyPr>
          <a:lstStyle/>
          <a:p>
            <a:pPr algn="ctr" marL="0" indent="0" lvl="0">
              <a:lnSpc>
                <a:spcPts val="16084"/>
              </a:lnSpc>
              <a:spcBef>
                <a:spcPct val="0"/>
              </a:spcBef>
            </a:pPr>
            <a:r>
              <a:rPr lang="en-US" sz="11489">
                <a:solidFill>
                  <a:srgbClr val="403029"/>
                </a:solidFill>
                <a:latin typeface="League Gothic"/>
                <a:ea typeface="League Gothic"/>
                <a:cs typeface="League Gothic"/>
                <a:sym typeface="League Gothic"/>
              </a:rPr>
              <a:t>DS49</a:t>
            </a:r>
          </a:p>
        </p:txBody>
      </p:sp>
      <p:grpSp>
        <p:nvGrpSpPr>
          <p:cNvPr name="Group 14" id="14"/>
          <p:cNvGrpSpPr/>
          <p:nvPr/>
        </p:nvGrpSpPr>
        <p:grpSpPr>
          <a:xfrm rot="0">
            <a:off x="7142618" y="8657975"/>
            <a:ext cx="7347993" cy="734799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3ACA3">
                <a:alpha val="24706"/>
              </a:srgbClr>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685940" y="255723"/>
            <a:ext cx="6172200" cy="464948"/>
            <a:chOff x="0" y="0"/>
            <a:chExt cx="8229600" cy="619930"/>
          </a:xfrm>
        </p:grpSpPr>
        <p:sp>
          <p:nvSpPr>
            <p:cNvPr name="Freeform 18" id="18"/>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9" id="19"/>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91440" y="4469263"/>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PREGUNTAS DE LA COMISIÓN</a:t>
            </a:r>
          </a:p>
        </p:txBody>
      </p:sp>
      <p:grpSp>
        <p:nvGrpSpPr>
          <p:cNvPr name="Group 9" id="9"/>
          <p:cNvGrpSpPr/>
          <p:nvPr/>
        </p:nvGrpSpPr>
        <p:grpSpPr>
          <a:xfrm rot="0">
            <a:off x="5685940" y="255723"/>
            <a:ext cx="6172200" cy="464948"/>
            <a:chOff x="0" y="0"/>
            <a:chExt cx="8229600" cy="619930"/>
          </a:xfrm>
        </p:grpSpPr>
        <p:sp>
          <p:nvSpPr>
            <p:cNvPr name="Freeform 10" id="10"/>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1" id="11"/>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sp>
        <p:nvSpPr>
          <p:cNvPr name="TextBox 8" id="8"/>
          <p:cNvSpPr txBox="true"/>
          <p:nvPr/>
        </p:nvSpPr>
        <p:spPr>
          <a:xfrm rot="0">
            <a:off x="91440" y="4345438"/>
            <a:ext cx="18105118" cy="2345085"/>
          </a:xfrm>
          <a:prstGeom prst="rect">
            <a:avLst/>
          </a:prstGeom>
        </p:spPr>
        <p:txBody>
          <a:bodyPr anchor="t" rtlCol="false" tIns="0" lIns="0" bIns="0" rIns="0">
            <a:spAutoFit/>
          </a:bodyPr>
          <a:lstStyle/>
          <a:p>
            <a:pPr algn="ctr">
              <a:lnSpc>
                <a:spcPts val="15840"/>
              </a:lnSpc>
            </a:pPr>
            <a:r>
              <a:rPr lang="en-US" sz="13200">
                <a:solidFill>
                  <a:srgbClr val="000000"/>
                </a:solidFill>
                <a:latin typeface="Calibri (MS)"/>
                <a:ea typeface="Calibri (MS)"/>
                <a:cs typeface="Calibri (MS)"/>
                <a:sym typeface="Calibri (MS)"/>
              </a:rPr>
              <a:t>ANEXOS</a:t>
            </a:r>
          </a:p>
        </p:txBody>
      </p:sp>
      <p:grpSp>
        <p:nvGrpSpPr>
          <p:cNvPr name="Group 9" id="9"/>
          <p:cNvGrpSpPr/>
          <p:nvPr/>
        </p:nvGrpSpPr>
        <p:grpSpPr>
          <a:xfrm rot="0">
            <a:off x="5685940" y="255723"/>
            <a:ext cx="6172200" cy="464948"/>
            <a:chOff x="0" y="0"/>
            <a:chExt cx="8229600" cy="619930"/>
          </a:xfrm>
        </p:grpSpPr>
        <p:sp>
          <p:nvSpPr>
            <p:cNvPr name="Freeform 10" id="10"/>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1" id="11"/>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91440" y="1627694"/>
            <a:ext cx="18105118" cy="992357"/>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DESCRIPCIÓN DEL PROYECTO</a:t>
            </a:r>
          </a:p>
        </p:txBody>
      </p:sp>
      <p:grpSp>
        <p:nvGrpSpPr>
          <p:cNvPr name="Group 9" id="9"/>
          <p:cNvGrpSpPr/>
          <p:nvPr/>
        </p:nvGrpSpPr>
        <p:grpSpPr>
          <a:xfrm rot="0">
            <a:off x="1028700" y="3245129"/>
            <a:ext cx="7147130" cy="6157952"/>
            <a:chOff x="0" y="0"/>
            <a:chExt cx="9529506" cy="8210602"/>
          </a:xfrm>
        </p:grpSpPr>
        <p:sp>
          <p:nvSpPr>
            <p:cNvPr name="Freeform 10" id="10"/>
            <p:cNvSpPr/>
            <p:nvPr/>
          </p:nvSpPr>
          <p:spPr>
            <a:xfrm flipH="false" flipV="false" rot="0">
              <a:off x="13875" y="12700"/>
              <a:ext cx="9501820" cy="8185277"/>
            </a:xfrm>
            <a:custGeom>
              <a:avLst/>
              <a:gdLst/>
              <a:ahLst/>
              <a:cxnLst/>
              <a:rect r="r" b="b" t="t" l="l"/>
              <a:pathLst>
                <a:path h="8185277" w="9501820">
                  <a:moveTo>
                    <a:pt x="0" y="892302"/>
                  </a:moveTo>
                  <a:cubicBezTo>
                    <a:pt x="0" y="399542"/>
                    <a:pt x="436492" y="0"/>
                    <a:pt x="974961" y="0"/>
                  </a:cubicBezTo>
                  <a:lnTo>
                    <a:pt x="8526858" y="0"/>
                  </a:lnTo>
                  <a:cubicBezTo>
                    <a:pt x="9065328" y="0"/>
                    <a:pt x="9501819" y="399542"/>
                    <a:pt x="9501819" y="892302"/>
                  </a:cubicBezTo>
                  <a:lnTo>
                    <a:pt x="9501819" y="7292975"/>
                  </a:lnTo>
                  <a:cubicBezTo>
                    <a:pt x="9501819" y="7785735"/>
                    <a:pt x="9065328" y="8185277"/>
                    <a:pt x="8526858" y="8185277"/>
                  </a:cubicBezTo>
                  <a:lnTo>
                    <a:pt x="974961" y="8185277"/>
                  </a:lnTo>
                  <a:cubicBezTo>
                    <a:pt x="436492" y="8185150"/>
                    <a:pt x="0" y="7785735"/>
                    <a:pt x="0" y="7292975"/>
                  </a:cubicBezTo>
                  <a:close/>
                </a:path>
              </a:pathLst>
            </a:custGeom>
            <a:solidFill>
              <a:srgbClr val="FFFFFF"/>
            </a:solidFill>
            <a:ln w="12700">
              <a:solidFill>
                <a:srgbClr val="000000"/>
              </a:solidFill>
            </a:ln>
          </p:spPr>
        </p:sp>
        <p:sp>
          <p:nvSpPr>
            <p:cNvPr name="Freeform 11" id="11"/>
            <p:cNvSpPr/>
            <p:nvPr/>
          </p:nvSpPr>
          <p:spPr>
            <a:xfrm flipH="false" flipV="false" rot="0">
              <a:off x="0" y="0"/>
              <a:ext cx="9529563" cy="8210677"/>
            </a:xfrm>
            <a:custGeom>
              <a:avLst/>
              <a:gdLst/>
              <a:ahLst/>
              <a:cxnLst/>
              <a:rect r="r" b="b" t="t" l="l"/>
              <a:pathLst>
                <a:path h="8210677" w="9529563">
                  <a:moveTo>
                    <a:pt x="0" y="905002"/>
                  </a:moveTo>
                  <a:cubicBezTo>
                    <a:pt x="0" y="405130"/>
                    <a:pt x="442736" y="0"/>
                    <a:pt x="988836" y="0"/>
                  </a:cubicBezTo>
                  <a:lnTo>
                    <a:pt x="8540733" y="0"/>
                  </a:lnTo>
                  <a:lnTo>
                    <a:pt x="8540733" y="12700"/>
                  </a:lnTo>
                  <a:lnTo>
                    <a:pt x="8540733" y="0"/>
                  </a:lnTo>
                  <a:cubicBezTo>
                    <a:pt x="9086834" y="0"/>
                    <a:pt x="9529563" y="405130"/>
                    <a:pt x="9529563" y="905002"/>
                  </a:cubicBezTo>
                  <a:lnTo>
                    <a:pt x="9515694" y="905002"/>
                  </a:lnTo>
                  <a:lnTo>
                    <a:pt x="9529563" y="905002"/>
                  </a:lnTo>
                  <a:lnTo>
                    <a:pt x="9529563" y="7305675"/>
                  </a:lnTo>
                  <a:lnTo>
                    <a:pt x="9515694" y="7305675"/>
                  </a:lnTo>
                  <a:lnTo>
                    <a:pt x="9529563" y="7305675"/>
                  </a:lnTo>
                  <a:cubicBezTo>
                    <a:pt x="9529563" y="7805420"/>
                    <a:pt x="9086834" y="8210677"/>
                    <a:pt x="8540733" y="8210677"/>
                  </a:cubicBezTo>
                  <a:lnTo>
                    <a:pt x="8540733" y="8197977"/>
                  </a:lnTo>
                  <a:lnTo>
                    <a:pt x="8540733" y="8210677"/>
                  </a:lnTo>
                  <a:lnTo>
                    <a:pt x="988836" y="8210677"/>
                  </a:lnTo>
                  <a:lnTo>
                    <a:pt x="988836" y="8197977"/>
                  </a:lnTo>
                  <a:lnTo>
                    <a:pt x="988836" y="8210677"/>
                  </a:lnTo>
                  <a:cubicBezTo>
                    <a:pt x="442736" y="8210550"/>
                    <a:pt x="0" y="7805420"/>
                    <a:pt x="0" y="7305675"/>
                  </a:cubicBezTo>
                  <a:lnTo>
                    <a:pt x="0" y="905002"/>
                  </a:lnTo>
                  <a:lnTo>
                    <a:pt x="13875" y="905002"/>
                  </a:lnTo>
                  <a:lnTo>
                    <a:pt x="0" y="905002"/>
                  </a:lnTo>
                  <a:moveTo>
                    <a:pt x="27749" y="905002"/>
                  </a:moveTo>
                  <a:lnTo>
                    <a:pt x="27749" y="7305675"/>
                  </a:lnTo>
                  <a:lnTo>
                    <a:pt x="13875" y="7305675"/>
                  </a:lnTo>
                  <a:lnTo>
                    <a:pt x="27749" y="7305675"/>
                  </a:lnTo>
                  <a:cubicBezTo>
                    <a:pt x="27749" y="7791450"/>
                    <a:pt x="457998" y="8185150"/>
                    <a:pt x="988836" y="8185150"/>
                  </a:cubicBezTo>
                  <a:lnTo>
                    <a:pt x="8540733" y="8185150"/>
                  </a:lnTo>
                  <a:cubicBezTo>
                    <a:pt x="9071571" y="8185150"/>
                    <a:pt x="9501820" y="7791323"/>
                    <a:pt x="9501820" y="7305548"/>
                  </a:cubicBezTo>
                  <a:lnTo>
                    <a:pt x="9501820" y="905002"/>
                  </a:lnTo>
                  <a:cubicBezTo>
                    <a:pt x="9501821" y="419227"/>
                    <a:pt x="9071433" y="25400"/>
                    <a:pt x="8540733" y="25400"/>
                  </a:cubicBezTo>
                  <a:lnTo>
                    <a:pt x="988836" y="25400"/>
                  </a:lnTo>
                  <a:lnTo>
                    <a:pt x="988836" y="12700"/>
                  </a:lnTo>
                  <a:lnTo>
                    <a:pt x="988836" y="25400"/>
                  </a:lnTo>
                  <a:cubicBezTo>
                    <a:pt x="457998" y="25400"/>
                    <a:pt x="27749" y="419227"/>
                    <a:pt x="27749" y="905002"/>
                  </a:cubicBezTo>
                  <a:close/>
                </a:path>
              </a:pathLst>
            </a:custGeom>
            <a:solidFill>
              <a:srgbClr val="4472C4"/>
            </a:solidFill>
            <a:ln w="12700">
              <a:solidFill>
                <a:srgbClr val="000000"/>
              </a:solidFill>
            </a:ln>
          </p:spPr>
        </p:sp>
        <p:sp>
          <p:nvSpPr>
            <p:cNvPr name="TextBox 12" id="12"/>
            <p:cNvSpPr txBox="true"/>
            <p:nvPr/>
          </p:nvSpPr>
          <p:spPr>
            <a:xfrm>
              <a:off x="0" y="-85725"/>
              <a:ext cx="9529506" cy="8296327"/>
            </a:xfrm>
            <a:prstGeom prst="rect">
              <a:avLst/>
            </a:prstGeom>
          </p:spPr>
          <p:txBody>
            <a:bodyPr anchor="t" rtlCol="false" tIns="50800" lIns="50800" bIns="50800" rIns="50800"/>
            <a:lstStyle/>
            <a:p>
              <a:pPr algn="ctr">
                <a:lnSpc>
                  <a:spcPts val="5040"/>
                </a:lnSpc>
              </a:pPr>
              <a:r>
                <a:rPr lang="en-US" sz="4200" u="sng">
                  <a:solidFill>
                    <a:srgbClr val="000000"/>
                  </a:solidFill>
                  <a:latin typeface="Calibri (MS)"/>
                  <a:ea typeface="Calibri (MS)"/>
                  <a:cs typeface="Calibri (MS)"/>
                  <a:sym typeface="Calibri (MS)"/>
                </a:rPr>
                <a:t>Problema o dolor</a:t>
              </a:r>
            </a:p>
            <a:p>
              <a:pPr algn="just">
                <a:lnSpc>
                  <a:spcPts val="3240"/>
                </a:lnSpc>
              </a:pPr>
            </a:p>
            <a:p>
              <a:pPr algn="just" marL="604528" indent="-302264" lvl="1">
                <a:lnSpc>
                  <a:spcPts val="3360"/>
                </a:lnSpc>
                <a:buFont typeface="Arial"/>
                <a:buChar char="•"/>
              </a:pPr>
              <a:r>
                <a:rPr lang="en-US" sz="2800">
                  <a:solidFill>
                    <a:srgbClr val="000000"/>
                  </a:solidFill>
                  <a:latin typeface="Calibri (MS)"/>
                  <a:ea typeface="Calibri (MS)"/>
                  <a:cs typeface="Calibri (MS)"/>
                  <a:sym typeface="Calibri (MS)"/>
                </a:rPr>
                <a:t>In</a:t>
              </a:r>
              <a:r>
                <a:rPr lang="en-US" sz="2800">
                  <a:solidFill>
                    <a:srgbClr val="000000"/>
                  </a:solidFill>
                  <a:latin typeface="Calibri (MS)"/>
                  <a:ea typeface="Calibri (MS)"/>
                  <a:cs typeface="Calibri (MS)"/>
                  <a:sym typeface="Calibri (MS)"/>
                </a:rPr>
                <a:t>certidumbre del Beneficiario: Las familias viven con alta ansiedad al no saber el estado real de sus viviendas o reparaciones, sintiéndose desconectadas del proceso.</a:t>
              </a:r>
            </a:p>
            <a:p>
              <a:pPr algn="just" marL="604528" indent="-302264" lvl="1">
                <a:lnSpc>
                  <a:spcPts val="3360"/>
                </a:lnSpc>
                <a:buFont typeface="Arial"/>
                <a:buChar char="•"/>
              </a:pPr>
              <a:r>
                <a:rPr lang="en-US" sz="2800">
                  <a:solidFill>
                    <a:srgbClr val="000000"/>
                  </a:solidFill>
                  <a:latin typeface="Calibri (MS)"/>
                  <a:ea typeface="Calibri (MS)"/>
                  <a:cs typeface="Calibri (MS)"/>
                  <a:sym typeface="Calibri (MS)"/>
                </a:rPr>
                <a:t>Opacidad Operativa: La gestión manual (papel/Excel) impide a TECHO tener trazabilidad real de los fallos, generando retrasos y pérdida de información crítica para la garantía legal.</a:t>
              </a:r>
            </a:p>
            <a:p>
              <a:pPr algn="just">
                <a:lnSpc>
                  <a:spcPts val="3360"/>
                </a:lnSpc>
              </a:pPr>
            </a:p>
          </p:txBody>
        </p:sp>
      </p:grpSp>
      <p:grpSp>
        <p:nvGrpSpPr>
          <p:cNvPr name="Group 13" id="13"/>
          <p:cNvGrpSpPr/>
          <p:nvPr/>
        </p:nvGrpSpPr>
        <p:grpSpPr>
          <a:xfrm rot="0">
            <a:off x="10358593" y="3256463"/>
            <a:ext cx="6542107" cy="6157952"/>
            <a:chOff x="0" y="0"/>
            <a:chExt cx="8722810" cy="8210602"/>
          </a:xfrm>
        </p:grpSpPr>
        <p:sp>
          <p:nvSpPr>
            <p:cNvPr name="Freeform 14" id="14"/>
            <p:cNvSpPr/>
            <p:nvPr/>
          </p:nvSpPr>
          <p:spPr>
            <a:xfrm flipH="false" flipV="false" rot="0">
              <a:off x="12700" y="12700"/>
              <a:ext cx="8697468" cy="8185277"/>
            </a:xfrm>
            <a:custGeom>
              <a:avLst/>
              <a:gdLst/>
              <a:ahLst/>
              <a:cxnLst/>
              <a:rect r="r" b="b" t="t" l="l"/>
              <a:pathLst>
                <a:path h="8185277" w="8697468">
                  <a:moveTo>
                    <a:pt x="0" y="892302"/>
                  </a:moveTo>
                  <a:cubicBezTo>
                    <a:pt x="0" y="399542"/>
                    <a:pt x="399542" y="0"/>
                    <a:pt x="892429" y="0"/>
                  </a:cubicBezTo>
                  <a:lnTo>
                    <a:pt x="7805039" y="0"/>
                  </a:lnTo>
                  <a:cubicBezTo>
                    <a:pt x="8297926" y="0"/>
                    <a:pt x="8697468" y="399542"/>
                    <a:pt x="8697468" y="892302"/>
                  </a:cubicBezTo>
                  <a:lnTo>
                    <a:pt x="8697468" y="7292975"/>
                  </a:lnTo>
                  <a:cubicBezTo>
                    <a:pt x="8697468" y="7785735"/>
                    <a:pt x="8297926" y="8185277"/>
                    <a:pt x="7805039" y="8185277"/>
                  </a:cubicBezTo>
                  <a:lnTo>
                    <a:pt x="892429" y="8185277"/>
                  </a:lnTo>
                  <a:cubicBezTo>
                    <a:pt x="399542" y="8185150"/>
                    <a:pt x="0" y="7785735"/>
                    <a:pt x="0" y="7292975"/>
                  </a:cubicBezTo>
                  <a:close/>
                </a:path>
              </a:pathLst>
            </a:custGeom>
            <a:solidFill>
              <a:srgbClr val="FFFFFF"/>
            </a:solidFill>
            <a:ln w="12700">
              <a:solidFill>
                <a:srgbClr val="000000"/>
              </a:solidFill>
            </a:ln>
          </p:spPr>
        </p:sp>
        <p:sp>
          <p:nvSpPr>
            <p:cNvPr name="Freeform 15" id="15"/>
            <p:cNvSpPr/>
            <p:nvPr/>
          </p:nvSpPr>
          <p:spPr>
            <a:xfrm flipH="false" flipV="false" rot="0">
              <a:off x="0" y="0"/>
              <a:ext cx="8722868" cy="8210677"/>
            </a:xfrm>
            <a:custGeom>
              <a:avLst/>
              <a:gdLst/>
              <a:ahLst/>
              <a:cxnLst/>
              <a:rect r="r" b="b" t="t" l="l"/>
              <a:pathLst>
                <a:path h="8210677" w="8722868">
                  <a:moveTo>
                    <a:pt x="0" y="905002"/>
                  </a:moveTo>
                  <a:cubicBezTo>
                    <a:pt x="0" y="405130"/>
                    <a:pt x="405257" y="0"/>
                    <a:pt x="905129" y="0"/>
                  </a:cubicBezTo>
                  <a:lnTo>
                    <a:pt x="7817739" y="0"/>
                  </a:lnTo>
                  <a:lnTo>
                    <a:pt x="7817739" y="12700"/>
                  </a:lnTo>
                  <a:lnTo>
                    <a:pt x="7817739" y="0"/>
                  </a:lnTo>
                  <a:cubicBezTo>
                    <a:pt x="8317611" y="0"/>
                    <a:pt x="8722868" y="405130"/>
                    <a:pt x="8722868" y="905002"/>
                  </a:cubicBezTo>
                  <a:lnTo>
                    <a:pt x="8710168" y="905002"/>
                  </a:lnTo>
                  <a:lnTo>
                    <a:pt x="8722868" y="905002"/>
                  </a:lnTo>
                  <a:lnTo>
                    <a:pt x="8722868" y="7305675"/>
                  </a:lnTo>
                  <a:lnTo>
                    <a:pt x="8710168" y="7305675"/>
                  </a:lnTo>
                  <a:lnTo>
                    <a:pt x="8722868" y="7305675"/>
                  </a:lnTo>
                  <a:cubicBezTo>
                    <a:pt x="8722868" y="7805420"/>
                    <a:pt x="8317611" y="8210677"/>
                    <a:pt x="7817739" y="8210677"/>
                  </a:cubicBezTo>
                  <a:lnTo>
                    <a:pt x="7817739" y="8197977"/>
                  </a:lnTo>
                  <a:lnTo>
                    <a:pt x="7817739" y="8210677"/>
                  </a:lnTo>
                  <a:lnTo>
                    <a:pt x="905129" y="8210677"/>
                  </a:lnTo>
                  <a:lnTo>
                    <a:pt x="905129" y="8197977"/>
                  </a:lnTo>
                  <a:lnTo>
                    <a:pt x="905129" y="8210677"/>
                  </a:lnTo>
                  <a:cubicBezTo>
                    <a:pt x="405257" y="8210550"/>
                    <a:pt x="0" y="7805420"/>
                    <a:pt x="0" y="7305675"/>
                  </a:cubicBezTo>
                  <a:lnTo>
                    <a:pt x="0" y="905002"/>
                  </a:lnTo>
                  <a:lnTo>
                    <a:pt x="12700" y="905002"/>
                  </a:lnTo>
                  <a:lnTo>
                    <a:pt x="0" y="905002"/>
                  </a:lnTo>
                  <a:moveTo>
                    <a:pt x="25400" y="905002"/>
                  </a:moveTo>
                  <a:lnTo>
                    <a:pt x="25400" y="7305675"/>
                  </a:lnTo>
                  <a:lnTo>
                    <a:pt x="12700" y="7305675"/>
                  </a:lnTo>
                  <a:lnTo>
                    <a:pt x="25400" y="7305675"/>
                  </a:lnTo>
                  <a:cubicBezTo>
                    <a:pt x="25400" y="7791450"/>
                    <a:pt x="419227" y="8185150"/>
                    <a:pt x="905129" y="8185150"/>
                  </a:cubicBezTo>
                  <a:lnTo>
                    <a:pt x="7817739" y="8185150"/>
                  </a:lnTo>
                  <a:cubicBezTo>
                    <a:pt x="8303640" y="8185150"/>
                    <a:pt x="8697468" y="7791323"/>
                    <a:pt x="8697468" y="7305548"/>
                  </a:cubicBezTo>
                  <a:lnTo>
                    <a:pt x="8697468" y="905002"/>
                  </a:lnTo>
                  <a:cubicBezTo>
                    <a:pt x="8697468" y="419227"/>
                    <a:pt x="8303514" y="25400"/>
                    <a:pt x="7817739" y="25400"/>
                  </a:cubicBezTo>
                  <a:lnTo>
                    <a:pt x="905129" y="25400"/>
                  </a:lnTo>
                  <a:lnTo>
                    <a:pt x="905129" y="12700"/>
                  </a:lnTo>
                  <a:lnTo>
                    <a:pt x="905129" y="25400"/>
                  </a:lnTo>
                  <a:cubicBezTo>
                    <a:pt x="419227" y="25400"/>
                    <a:pt x="25400" y="419227"/>
                    <a:pt x="25400" y="905002"/>
                  </a:cubicBezTo>
                  <a:close/>
                </a:path>
              </a:pathLst>
            </a:custGeom>
            <a:solidFill>
              <a:srgbClr val="4472C4"/>
            </a:solidFill>
            <a:ln w="12700">
              <a:solidFill>
                <a:srgbClr val="000000"/>
              </a:solidFill>
            </a:ln>
          </p:spPr>
        </p:sp>
        <p:sp>
          <p:nvSpPr>
            <p:cNvPr name="TextBox 16" id="16"/>
            <p:cNvSpPr txBox="true"/>
            <p:nvPr/>
          </p:nvSpPr>
          <p:spPr>
            <a:xfrm>
              <a:off x="0" y="-85725"/>
              <a:ext cx="8722810" cy="8296327"/>
            </a:xfrm>
            <a:prstGeom prst="rect">
              <a:avLst/>
            </a:prstGeom>
          </p:spPr>
          <p:txBody>
            <a:bodyPr anchor="t" rtlCol="false" tIns="50800" lIns="50800" bIns="50800" rIns="50800"/>
            <a:lstStyle/>
            <a:p>
              <a:pPr algn="ctr">
                <a:lnSpc>
                  <a:spcPts val="5040"/>
                </a:lnSpc>
              </a:pPr>
              <a:r>
                <a:rPr lang="en-US" sz="4200" u="sng">
                  <a:solidFill>
                    <a:srgbClr val="000000"/>
                  </a:solidFill>
                  <a:latin typeface="Calibri (MS)"/>
                  <a:ea typeface="Calibri (MS)"/>
                  <a:cs typeface="Calibri (MS)"/>
                  <a:sym typeface="Calibri (MS)"/>
                </a:rPr>
                <a:t>Propuesta de solución</a:t>
              </a:r>
            </a:p>
            <a:p>
              <a:pPr algn="ctr">
                <a:lnSpc>
                  <a:spcPts val="5040"/>
                </a:lnSpc>
              </a:pPr>
            </a:p>
            <a:p>
              <a:pPr algn="just">
                <a:lnSpc>
                  <a:spcPts val="3240"/>
                </a:lnSpc>
              </a:pPr>
            </a:p>
          </p:txBody>
        </p:sp>
      </p:grpSp>
      <p:grpSp>
        <p:nvGrpSpPr>
          <p:cNvPr name="Group 17" id="17"/>
          <p:cNvGrpSpPr/>
          <p:nvPr/>
        </p:nvGrpSpPr>
        <p:grpSpPr>
          <a:xfrm rot="0">
            <a:off x="8175830" y="5594862"/>
            <a:ext cx="1729863" cy="1154676"/>
            <a:chOff x="0" y="0"/>
            <a:chExt cx="2306484" cy="1539568"/>
          </a:xfrm>
        </p:grpSpPr>
        <p:sp>
          <p:nvSpPr>
            <p:cNvPr name="Freeform 18" id="18"/>
            <p:cNvSpPr/>
            <p:nvPr/>
          </p:nvSpPr>
          <p:spPr>
            <a:xfrm flipH="false" flipV="false" rot="0">
              <a:off x="12700" y="12700"/>
              <a:ext cx="2281174" cy="1514094"/>
            </a:xfrm>
            <a:custGeom>
              <a:avLst/>
              <a:gdLst/>
              <a:ahLst/>
              <a:cxnLst/>
              <a:rect r="r" b="b" t="t" l="l"/>
              <a:pathLst>
                <a:path h="1514094" w="2281174">
                  <a:moveTo>
                    <a:pt x="0" y="378587"/>
                  </a:moveTo>
                  <a:lnTo>
                    <a:pt x="1519809" y="378587"/>
                  </a:lnTo>
                  <a:lnTo>
                    <a:pt x="1519809" y="0"/>
                  </a:lnTo>
                  <a:lnTo>
                    <a:pt x="2281174" y="757047"/>
                  </a:lnTo>
                  <a:lnTo>
                    <a:pt x="1519809" y="1514094"/>
                  </a:lnTo>
                  <a:lnTo>
                    <a:pt x="1519809" y="1135634"/>
                  </a:lnTo>
                  <a:lnTo>
                    <a:pt x="0" y="1135634"/>
                  </a:lnTo>
                  <a:close/>
                </a:path>
              </a:pathLst>
            </a:custGeom>
            <a:solidFill>
              <a:srgbClr val="4472C4"/>
            </a:solidFill>
            <a:ln w="12700">
              <a:solidFill>
                <a:srgbClr val="000000"/>
              </a:solidFill>
            </a:ln>
          </p:spPr>
        </p:sp>
        <p:sp>
          <p:nvSpPr>
            <p:cNvPr name="Freeform 19" id="19"/>
            <p:cNvSpPr/>
            <p:nvPr/>
          </p:nvSpPr>
          <p:spPr>
            <a:xfrm flipH="false" flipV="false" rot="0">
              <a:off x="0" y="71"/>
              <a:ext cx="2306447" cy="1539409"/>
            </a:xfrm>
            <a:custGeom>
              <a:avLst/>
              <a:gdLst/>
              <a:ahLst/>
              <a:cxnLst/>
              <a:rect r="r" b="b" t="t" l="l"/>
              <a:pathLst>
                <a:path h="1539409" w="2306447">
                  <a:moveTo>
                    <a:pt x="12700" y="378516"/>
                  </a:moveTo>
                  <a:lnTo>
                    <a:pt x="1532509" y="378516"/>
                  </a:lnTo>
                  <a:lnTo>
                    <a:pt x="1532509" y="391216"/>
                  </a:lnTo>
                  <a:lnTo>
                    <a:pt x="1519809" y="391216"/>
                  </a:lnTo>
                  <a:lnTo>
                    <a:pt x="1519809" y="12629"/>
                  </a:lnTo>
                  <a:cubicBezTo>
                    <a:pt x="1519809" y="7549"/>
                    <a:pt x="1522857" y="2850"/>
                    <a:pt x="1527683" y="945"/>
                  </a:cubicBezTo>
                  <a:cubicBezTo>
                    <a:pt x="1532509" y="-960"/>
                    <a:pt x="1537843" y="56"/>
                    <a:pt x="1541526" y="3612"/>
                  </a:cubicBezTo>
                  <a:lnTo>
                    <a:pt x="2302764" y="760659"/>
                  </a:lnTo>
                  <a:cubicBezTo>
                    <a:pt x="2305177" y="763072"/>
                    <a:pt x="2306447" y="766247"/>
                    <a:pt x="2306447" y="769676"/>
                  </a:cubicBezTo>
                  <a:cubicBezTo>
                    <a:pt x="2306447" y="773105"/>
                    <a:pt x="2305050" y="776280"/>
                    <a:pt x="2302764" y="778693"/>
                  </a:cubicBezTo>
                  <a:lnTo>
                    <a:pt x="1541399" y="1535740"/>
                  </a:lnTo>
                  <a:cubicBezTo>
                    <a:pt x="1537716" y="1539296"/>
                    <a:pt x="1532255" y="1540439"/>
                    <a:pt x="1527556" y="1538407"/>
                  </a:cubicBezTo>
                  <a:cubicBezTo>
                    <a:pt x="1522857" y="1536375"/>
                    <a:pt x="1519682" y="1531803"/>
                    <a:pt x="1519682" y="1526723"/>
                  </a:cubicBezTo>
                  <a:lnTo>
                    <a:pt x="1519682" y="1148263"/>
                  </a:lnTo>
                  <a:lnTo>
                    <a:pt x="1532382" y="1148263"/>
                  </a:lnTo>
                  <a:lnTo>
                    <a:pt x="1532382" y="1160963"/>
                  </a:lnTo>
                  <a:lnTo>
                    <a:pt x="12700" y="1160963"/>
                  </a:lnTo>
                  <a:cubicBezTo>
                    <a:pt x="5715" y="1160963"/>
                    <a:pt x="0" y="1155248"/>
                    <a:pt x="0" y="1148263"/>
                  </a:cubicBezTo>
                  <a:lnTo>
                    <a:pt x="0" y="391216"/>
                  </a:lnTo>
                  <a:cubicBezTo>
                    <a:pt x="0" y="384231"/>
                    <a:pt x="5715" y="378516"/>
                    <a:pt x="12700" y="378516"/>
                  </a:cubicBezTo>
                  <a:moveTo>
                    <a:pt x="12700" y="403916"/>
                  </a:moveTo>
                  <a:lnTo>
                    <a:pt x="12700" y="391216"/>
                  </a:lnTo>
                  <a:lnTo>
                    <a:pt x="25400" y="391216"/>
                  </a:lnTo>
                  <a:lnTo>
                    <a:pt x="25400" y="1148263"/>
                  </a:lnTo>
                  <a:lnTo>
                    <a:pt x="12700" y="1148263"/>
                  </a:lnTo>
                  <a:lnTo>
                    <a:pt x="12700" y="1135563"/>
                  </a:lnTo>
                  <a:lnTo>
                    <a:pt x="1532509" y="1135563"/>
                  </a:lnTo>
                  <a:cubicBezTo>
                    <a:pt x="1539494" y="1135563"/>
                    <a:pt x="1545209" y="1141278"/>
                    <a:pt x="1545209" y="1148263"/>
                  </a:cubicBezTo>
                  <a:lnTo>
                    <a:pt x="1545209" y="1526850"/>
                  </a:lnTo>
                  <a:lnTo>
                    <a:pt x="1532509" y="1526850"/>
                  </a:lnTo>
                  <a:lnTo>
                    <a:pt x="1523492" y="1517833"/>
                  </a:lnTo>
                  <a:lnTo>
                    <a:pt x="2284857" y="760659"/>
                  </a:lnTo>
                  <a:lnTo>
                    <a:pt x="2293874" y="769676"/>
                  </a:lnTo>
                  <a:lnTo>
                    <a:pt x="2284857" y="778693"/>
                  </a:lnTo>
                  <a:lnTo>
                    <a:pt x="1523492" y="21646"/>
                  </a:lnTo>
                  <a:lnTo>
                    <a:pt x="1532509" y="12629"/>
                  </a:lnTo>
                  <a:lnTo>
                    <a:pt x="1545209" y="12629"/>
                  </a:lnTo>
                  <a:lnTo>
                    <a:pt x="1545209" y="391216"/>
                  </a:lnTo>
                  <a:cubicBezTo>
                    <a:pt x="1545209" y="398201"/>
                    <a:pt x="1539494" y="403916"/>
                    <a:pt x="1532509" y="403916"/>
                  </a:cubicBezTo>
                  <a:lnTo>
                    <a:pt x="12700" y="403916"/>
                  </a:lnTo>
                  <a:close/>
                </a:path>
              </a:pathLst>
            </a:custGeom>
            <a:solidFill>
              <a:srgbClr val="172C51"/>
            </a:solidFill>
            <a:ln w="12700">
              <a:solidFill>
                <a:srgbClr val="000000"/>
              </a:solidFill>
            </a:ln>
          </p:spPr>
        </p:sp>
      </p:grpSp>
      <p:grpSp>
        <p:nvGrpSpPr>
          <p:cNvPr name="Group 20" id="20"/>
          <p:cNvGrpSpPr/>
          <p:nvPr/>
        </p:nvGrpSpPr>
        <p:grpSpPr>
          <a:xfrm rot="0">
            <a:off x="5685940" y="255723"/>
            <a:ext cx="6172200" cy="464948"/>
            <a:chOff x="0" y="0"/>
            <a:chExt cx="8229600" cy="619930"/>
          </a:xfrm>
        </p:grpSpPr>
        <p:sp>
          <p:nvSpPr>
            <p:cNvPr name="Freeform 21" id="21"/>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2" id="22"/>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3" id="23"/>
          <p:cNvSpPr txBox="true"/>
          <p:nvPr/>
        </p:nvSpPr>
        <p:spPr>
          <a:xfrm rot="0">
            <a:off x="10210492" y="4408814"/>
            <a:ext cx="6540331" cy="4216896"/>
          </a:xfrm>
          <a:prstGeom prst="rect">
            <a:avLst/>
          </a:prstGeom>
        </p:spPr>
        <p:txBody>
          <a:bodyPr anchor="t" rtlCol="false" tIns="0" lIns="0" bIns="0" rIns="0">
            <a:spAutoFit/>
          </a:bodyPr>
          <a:lstStyle/>
          <a:p>
            <a:pPr algn="l" marL="607522" indent="-303761" lvl="1">
              <a:lnSpc>
                <a:spcPts val="3376"/>
              </a:lnSpc>
              <a:buFont typeface="Arial"/>
              <a:buChar char="•"/>
            </a:pPr>
            <a:r>
              <a:rPr lang="en-US" sz="2813">
                <a:solidFill>
                  <a:srgbClr val="000000"/>
                </a:solidFill>
                <a:latin typeface="Calibri (MS)"/>
                <a:ea typeface="Calibri (MS)"/>
                <a:cs typeface="Calibri (MS)"/>
                <a:sym typeface="Calibri (MS)"/>
              </a:rPr>
              <a:t>Plataforma de Gestión Integral DS49: Un ecosistema digital que centraliza la operación.</a:t>
            </a:r>
          </a:p>
          <a:p>
            <a:pPr algn="l" marL="607522" indent="-303761" lvl="1">
              <a:lnSpc>
                <a:spcPts val="3376"/>
              </a:lnSpc>
              <a:buFont typeface="Arial"/>
              <a:buChar char="•"/>
            </a:pPr>
            <a:r>
              <a:rPr lang="en-US" sz="2813">
                <a:solidFill>
                  <a:srgbClr val="000000"/>
                </a:solidFill>
                <a:latin typeface="Calibri (MS)"/>
                <a:ea typeface="Calibri (MS)"/>
                <a:cs typeface="Calibri (MS)"/>
                <a:sym typeface="Calibri (MS)"/>
              </a:rPr>
              <a:t>Conexión Directa: Una interfaz web móvil que permite al beneficiario reportar incidencias con evidencia fotográfica en tiempo real.</a:t>
            </a:r>
          </a:p>
          <a:p>
            <a:pPr algn="l" marL="607522" indent="-303761" lvl="1">
              <a:lnSpc>
                <a:spcPts val="3376"/>
              </a:lnSpc>
              <a:buFont typeface="Arial"/>
              <a:buChar char="•"/>
            </a:pPr>
            <a:r>
              <a:rPr lang="en-US" sz="2813">
                <a:solidFill>
                  <a:srgbClr val="000000"/>
                </a:solidFill>
                <a:latin typeface="Calibri (MS)"/>
                <a:ea typeface="Calibri (MS)"/>
                <a:cs typeface="Calibri (MS)"/>
                <a:sym typeface="Calibri (MS)"/>
              </a:rPr>
              <a:t>Certeza Jurídica: Generación de actas y trazabilidad inmutable para respaldo legal y tranquilidad de todas las partes.</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1028700" y="3144993"/>
            <a:ext cx="7546871" cy="2732488"/>
          </a:xfrm>
          <a:custGeom>
            <a:avLst/>
            <a:gdLst/>
            <a:ahLst/>
            <a:cxnLst/>
            <a:rect r="r" b="b" t="t" l="l"/>
            <a:pathLst>
              <a:path h="2732488" w="7546871">
                <a:moveTo>
                  <a:pt x="0" y="0"/>
                </a:moveTo>
                <a:lnTo>
                  <a:pt x="7546871" y="0"/>
                </a:lnTo>
                <a:lnTo>
                  <a:pt x="7546871" y="2732488"/>
                </a:lnTo>
                <a:lnTo>
                  <a:pt x="0" y="2732488"/>
                </a:lnTo>
                <a:lnTo>
                  <a:pt x="0" y="0"/>
                </a:lnTo>
                <a:close/>
              </a:path>
            </a:pathLst>
          </a:custGeom>
          <a:blipFill>
            <a:blip r:embed="rId4"/>
            <a:stretch>
              <a:fillRect l="0" t="0" r="0" b="0"/>
            </a:stretch>
          </a:blipFill>
        </p:spPr>
      </p:sp>
      <p:sp>
        <p:nvSpPr>
          <p:cNvPr name="Freeform 12" id="12"/>
          <p:cNvSpPr/>
          <p:nvPr/>
        </p:nvSpPr>
        <p:spPr>
          <a:xfrm flipH="false" flipV="false" rot="0">
            <a:off x="9276638" y="2763294"/>
            <a:ext cx="7947576" cy="3495886"/>
          </a:xfrm>
          <a:custGeom>
            <a:avLst/>
            <a:gdLst/>
            <a:ahLst/>
            <a:cxnLst/>
            <a:rect r="r" b="b" t="t" l="l"/>
            <a:pathLst>
              <a:path h="3495886" w="7947576">
                <a:moveTo>
                  <a:pt x="0" y="0"/>
                </a:moveTo>
                <a:lnTo>
                  <a:pt x="7947575" y="0"/>
                </a:lnTo>
                <a:lnTo>
                  <a:pt x="7947575" y="3495886"/>
                </a:lnTo>
                <a:lnTo>
                  <a:pt x="0" y="3495886"/>
                </a:lnTo>
                <a:lnTo>
                  <a:pt x="0" y="0"/>
                </a:lnTo>
                <a:close/>
              </a:path>
            </a:pathLst>
          </a:custGeom>
          <a:blipFill>
            <a:blip r:embed="rId5"/>
            <a:stretch>
              <a:fillRect l="0" t="0" r="0" b="0"/>
            </a:stretch>
          </a:blipFill>
        </p:spPr>
      </p:sp>
      <p:sp>
        <p:nvSpPr>
          <p:cNvPr name="Freeform 13" id="13"/>
          <p:cNvSpPr/>
          <p:nvPr/>
        </p:nvSpPr>
        <p:spPr>
          <a:xfrm flipH="false" flipV="false" rot="0">
            <a:off x="5338425" y="6381514"/>
            <a:ext cx="7611150" cy="3417507"/>
          </a:xfrm>
          <a:custGeom>
            <a:avLst/>
            <a:gdLst/>
            <a:ahLst/>
            <a:cxnLst/>
            <a:rect r="r" b="b" t="t" l="l"/>
            <a:pathLst>
              <a:path h="3417507" w="7611150">
                <a:moveTo>
                  <a:pt x="0" y="0"/>
                </a:moveTo>
                <a:lnTo>
                  <a:pt x="7611150" y="0"/>
                </a:lnTo>
                <a:lnTo>
                  <a:pt x="7611150" y="3417507"/>
                </a:lnTo>
                <a:lnTo>
                  <a:pt x="0" y="3417507"/>
                </a:lnTo>
                <a:lnTo>
                  <a:pt x="0" y="0"/>
                </a:lnTo>
                <a:close/>
              </a:path>
            </a:pathLst>
          </a:custGeom>
          <a:blipFill>
            <a:blip r:embed="rId6"/>
            <a:stretch>
              <a:fillRect l="0" t="0" r="0" b="0"/>
            </a:stretch>
          </a:blipFill>
        </p:spPr>
      </p:sp>
      <p:sp>
        <p:nvSpPr>
          <p:cNvPr name="TextBox 14" id="14"/>
          <p:cNvSpPr txBox="true"/>
          <p:nvPr/>
        </p:nvSpPr>
        <p:spPr>
          <a:xfrm rot="0">
            <a:off x="91441" y="885825"/>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Artefactos</a:t>
            </a:r>
          </a:p>
        </p:txBody>
      </p:sp>
      <p:sp>
        <p:nvSpPr>
          <p:cNvPr name="TextBox 15" id="15"/>
          <p:cNvSpPr txBox="true"/>
          <p:nvPr/>
        </p:nvSpPr>
        <p:spPr>
          <a:xfrm rot="0">
            <a:off x="1028700" y="2151219"/>
            <a:ext cx="2975521" cy="688974"/>
          </a:xfrm>
          <a:prstGeom prst="rect">
            <a:avLst/>
          </a:prstGeom>
        </p:spPr>
        <p:txBody>
          <a:bodyPr anchor="t" rtlCol="false" tIns="0" lIns="0" bIns="0" rIns="0">
            <a:spAutoFit/>
          </a:bodyPr>
          <a:lstStyle/>
          <a:p>
            <a:pPr algn="ctr">
              <a:lnSpc>
                <a:spcPts val="5600"/>
              </a:lnSpc>
            </a:pPr>
            <a:r>
              <a:rPr lang="en-US" sz="4000">
                <a:solidFill>
                  <a:srgbClr val="000000"/>
                </a:solidFill>
                <a:latin typeface="Open Sans 2"/>
                <a:ea typeface="Open Sans 2"/>
                <a:cs typeface="Open Sans 2"/>
                <a:sym typeface="Open Sans 2"/>
              </a:rPr>
              <a:t>Tarjetas CRC</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graphicFrame>
        <p:nvGraphicFramePr>
          <p:cNvPr name="Object 11" id="11"/>
          <p:cNvGraphicFramePr/>
          <p:nvPr/>
        </p:nvGraphicFramePr>
        <p:xfrm>
          <a:off x="1202675" y="3304271"/>
          <a:ext cx="22717125" cy="2514600"/>
        </p:xfrm>
        <a:graphic>
          <a:graphicData uri="http://schemas.openxmlformats.org/presentationml/2006/ole">
            <p:oleObj imgW="27254200" imgH="70485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12" id="12"/>
          <p:cNvSpPr txBox="true"/>
          <p:nvPr/>
        </p:nvSpPr>
        <p:spPr>
          <a:xfrm rot="0">
            <a:off x="91441" y="885825"/>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Artefactos</a:t>
            </a:r>
          </a:p>
        </p:txBody>
      </p:sp>
      <p:sp>
        <p:nvSpPr>
          <p:cNvPr name="TextBox 13" id="13"/>
          <p:cNvSpPr txBox="true"/>
          <p:nvPr/>
        </p:nvSpPr>
        <p:spPr>
          <a:xfrm rot="0">
            <a:off x="1202675" y="2310496"/>
            <a:ext cx="4743450" cy="688974"/>
          </a:xfrm>
          <a:prstGeom prst="rect">
            <a:avLst/>
          </a:prstGeom>
        </p:spPr>
        <p:txBody>
          <a:bodyPr anchor="t" rtlCol="false" tIns="0" lIns="0" bIns="0" rIns="0">
            <a:spAutoFit/>
          </a:bodyPr>
          <a:lstStyle/>
          <a:p>
            <a:pPr algn="ctr">
              <a:lnSpc>
                <a:spcPts val="5600"/>
              </a:lnSpc>
            </a:pPr>
            <a:r>
              <a:rPr lang="en-US" sz="4000">
                <a:solidFill>
                  <a:srgbClr val="000000"/>
                </a:solidFill>
                <a:latin typeface="Open Sans 2"/>
                <a:ea typeface="Open Sans 2"/>
                <a:cs typeface="Open Sans 2"/>
                <a:sym typeface="Open Sans 2"/>
              </a:rPr>
              <a:t>Historias de usuario</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p:nvPr/>
        </p:nvGrpSpPr>
        <p:grpSpPr>
          <a:xfrm rot="0">
            <a:off x="5685940" y="255723"/>
            <a:ext cx="6172200" cy="464948"/>
            <a:chOff x="0" y="0"/>
            <a:chExt cx="8229600" cy="619930"/>
          </a:xfrm>
        </p:grpSpPr>
        <p:sp>
          <p:nvSpPr>
            <p:cNvPr name="Freeform 5" id="5"/>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6" id="6"/>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7" id="7"/>
          <p:cNvSpPr/>
          <p:nvPr/>
        </p:nvSpPr>
        <p:spPr>
          <a:xfrm flipH="false" flipV="false" rot="0">
            <a:off x="100470" y="4202958"/>
            <a:ext cx="18187530" cy="3432896"/>
          </a:xfrm>
          <a:custGeom>
            <a:avLst/>
            <a:gdLst/>
            <a:ahLst/>
            <a:cxnLst/>
            <a:rect r="r" b="b" t="t" l="l"/>
            <a:pathLst>
              <a:path h="3432896" w="18187530">
                <a:moveTo>
                  <a:pt x="0" y="0"/>
                </a:moveTo>
                <a:lnTo>
                  <a:pt x="18187530" y="0"/>
                </a:lnTo>
                <a:lnTo>
                  <a:pt x="18187530" y="3432896"/>
                </a:lnTo>
                <a:lnTo>
                  <a:pt x="0" y="3432896"/>
                </a:lnTo>
                <a:lnTo>
                  <a:pt x="0" y="0"/>
                </a:lnTo>
                <a:close/>
              </a:path>
            </a:pathLst>
          </a:custGeom>
          <a:blipFill>
            <a:blip r:embed="rId3"/>
            <a:stretch>
              <a:fillRect l="0" t="0" r="0" b="0"/>
            </a:stretch>
          </a:blipFill>
        </p:spPr>
      </p:sp>
      <p:sp>
        <p:nvSpPr>
          <p:cNvPr name="TextBox 8" id="8"/>
          <p:cNvSpPr txBox="true"/>
          <p:nvPr/>
        </p:nvSpPr>
        <p:spPr>
          <a:xfrm rot="0">
            <a:off x="4575101" y="2014940"/>
            <a:ext cx="9137798" cy="1012290"/>
          </a:xfrm>
          <a:prstGeom prst="rect">
            <a:avLst/>
          </a:prstGeom>
        </p:spPr>
        <p:txBody>
          <a:bodyPr anchor="t" rtlCol="false" tIns="0" lIns="0" bIns="0" rIns="0">
            <a:spAutoFit/>
          </a:bodyPr>
          <a:lstStyle/>
          <a:p>
            <a:pPr algn="ctr">
              <a:lnSpc>
                <a:spcPts val="8336"/>
              </a:lnSpc>
            </a:pPr>
            <a:r>
              <a:rPr lang="en-US" sz="5954">
                <a:solidFill>
                  <a:srgbClr val="000000"/>
                </a:solidFill>
                <a:latin typeface="Open Sans 2"/>
                <a:ea typeface="Open Sans 2"/>
                <a:cs typeface="Open Sans 2"/>
                <a:sym typeface="Open Sans 2"/>
              </a:rPr>
              <a:t>Cronograma: Carta gantt</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31420" y="308279"/>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sp>
        <p:nvSpPr>
          <p:cNvPr name="Freeform 4" id="4"/>
          <p:cNvSpPr/>
          <p:nvPr/>
        </p:nvSpPr>
        <p:spPr>
          <a:xfrm flipH="false" flipV="false" rot="0">
            <a:off x="6240876" y="0"/>
            <a:ext cx="11735752" cy="10287000"/>
          </a:xfrm>
          <a:custGeom>
            <a:avLst/>
            <a:gdLst/>
            <a:ahLst/>
            <a:cxnLst/>
            <a:rect r="r" b="b" t="t" l="l"/>
            <a:pathLst>
              <a:path h="10287000" w="11735752">
                <a:moveTo>
                  <a:pt x="0" y="0"/>
                </a:moveTo>
                <a:lnTo>
                  <a:pt x="11735752" y="0"/>
                </a:lnTo>
                <a:lnTo>
                  <a:pt x="11735752" y="10287000"/>
                </a:lnTo>
                <a:lnTo>
                  <a:pt x="0" y="10287000"/>
                </a:lnTo>
                <a:lnTo>
                  <a:pt x="0" y="0"/>
                </a:lnTo>
                <a:close/>
              </a:path>
            </a:pathLst>
          </a:custGeom>
          <a:blipFill>
            <a:blip r:embed="rId3"/>
            <a:stretch>
              <a:fillRect l="0" t="-5067" r="0" b="-5022"/>
            </a:stretch>
          </a:blipFill>
        </p:spPr>
      </p:sp>
      <p:sp>
        <p:nvSpPr>
          <p:cNvPr name="TextBox 5" id="5"/>
          <p:cNvSpPr txBox="true"/>
          <p:nvPr/>
        </p:nvSpPr>
        <p:spPr>
          <a:xfrm rot="0">
            <a:off x="876880" y="2699766"/>
            <a:ext cx="5199153" cy="1038197"/>
          </a:xfrm>
          <a:prstGeom prst="rect">
            <a:avLst/>
          </a:prstGeom>
        </p:spPr>
        <p:txBody>
          <a:bodyPr anchor="t" rtlCol="false" tIns="0" lIns="0" bIns="0" rIns="0">
            <a:spAutoFit/>
          </a:bodyPr>
          <a:lstStyle/>
          <a:p>
            <a:pPr algn="ctr">
              <a:lnSpc>
                <a:spcPts val="7165"/>
              </a:lnSpc>
            </a:pPr>
            <a:r>
              <a:rPr lang="en-US" sz="5971">
                <a:solidFill>
                  <a:srgbClr val="000000"/>
                </a:solidFill>
                <a:latin typeface="Calibri (MS)"/>
                <a:ea typeface="Calibri (MS)"/>
                <a:cs typeface="Calibri (MS)"/>
                <a:sym typeface="Calibri (MS)"/>
              </a:rPr>
              <a:t>Base de datos</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12025995" y="4957833"/>
            <a:ext cx="2154532" cy="1793648"/>
          </a:xfrm>
          <a:custGeom>
            <a:avLst/>
            <a:gdLst/>
            <a:ahLst/>
            <a:cxnLst/>
            <a:rect r="r" b="b" t="t" l="l"/>
            <a:pathLst>
              <a:path h="1793648" w="2154532">
                <a:moveTo>
                  <a:pt x="0" y="0"/>
                </a:moveTo>
                <a:lnTo>
                  <a:pt x="2154532" y="0"/>
                </a:lnTo>
                <a:lnTo>
                  <a:pt x="2154532" y="1793648"/>
                </a:lnTo>
                <a:lnTo>
                  <a:pt x="0" y="1793648"/>
                </a:lnTo>
                <a:lnTo>
                  <a:pt x="0" y="0"/>
                </a:lnTo>
                <a:close/>
              </a:path>
            </a:pathLst>
          </a:custGeom>
          <a:blipFill>
            <a:blip r:embed="rId5"/>
            <a:stretch>
              <a:fillRect l="0" t="0" r="0" b="0"/>
            </a:stretch>
          </a:blipFill>
        </p:spPr>
      </p:sp>
      <p:sp>
        <p:nvSpPr>
          <p:cNvPr name="Freeform 12" id="12"/>
          <p:cNvSpPr/>
          <p:nvPr/>
        </p:nvSpPr>
        <p:spPr>
          <a:xfrm flipH="false" flipV="false" rot="0">
            <a:off x="14911995" y="5042045"/>
            <a:ext cx="2170198" cy="1904348"/>
          </a:xfrm>
          <a:custGeom>
            <a:avLst/>
            <a:gdLst/>
            <a:ahLst/>
            <a:cxnLst/>
            <a:rect r="r" b="b" t="t" l="l"/>
            <a:pathLst>
              <a:path h="1904348" w="2170198">
                <a:moveTo>
                  <a:pt x="0" y="0"/>
                </a:moveTo>
                <a:lnTo>
                  <a:pt x="2170197" y="0"/>
                </a:lnTo>
                <a:lnTo>
                  <a:pt x="2170197" y="1904348"/>
                </a:lnTo>
                <a:lnTo>
                  <a:pt x="0" y="1904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117721" y="2753795"/>
            <a:ext cx="1758745" cy="1758745"/>
          </a:xfrm>
          <a:custGeom>
            <a:avLst/>
            <a:gdLst/>
            <a:ahLst/>
            <a:cxnLst/>
            <a:rect r="r" b="b" t="t" l="l"/>
            <a:pathLst>
              <a:path h="1758745" w="1758745">
                <a:moveTo>
                  <a:pt x="0" y="0"/>
                </a:moveTo>
                <a:lnTo>
                  <a:pt x="1758745" y="0"/>
                </a:lnTo>
                <a:lnTo>
                  <a:pt x="1758745" y="1758746"/>
                </a:lnTo>
                <a:lnTo>
                  <a:pt x="0" y="1758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2025995" y="2753795"/>
            <a:ext cx="1953972" cy="1602257"/>
          </a:xfrm>
          <a:custGeom>
            <a:avLst/>
            <a:gdLst/>
            <a:ahLst/>
            <a:cxnLst/>
            <a:rect r="r" b="b" t="t" l="l"/>
            <a:pathLst>
              <a:path h="1602257" w="1953972">
                <a:moveTo>
                  <a:pt x="0" y="0"/>
                </a:moveTo>
                <a:lnTo>
                  <a:pt x="1953972" y="0"/>
                </a:lnTo>
                <a:lnTo>
                  <a:pt x="1953972" y="1602258"/>
                </a:lnTo>
                <a:lnTo>
                  <a:pt x="0" y="1602258"/>
                </a:lnTo>
                <a:lnTo>
                  <a:pt x="0" y="0"/>
                </a:lnTo>
                <a:close/>
              </a:path>
            </a:pathLst>
          </a:custGeom>
          <a:blipFill>
            <a:blip r:embed="rId10"/>
            <a:stretch>
              <a:fillRect l="0" t="0" r="0" b="0"/>
            </a:stretch>
          </a:blipFill>
        </p:spPr>
      </p:sp>
      <p:sp>
        <p:nvSpPr>
          <p:cNvPr name="Freeform 15" id="15"/>
          <p:cNvSpPr/>
          <p:nvPr/>
        </p:nvSpPr>
        <p:spPr>
          <a:xfrm flipH="false" flipV="false" rot="0">
            <a:off x="13103261" y="3277933"/>
            <a:ext cx="1144330" cy="1348197"/>
          </a:xfrm>
          <a:custGeom>
            <a:avLst/>
            <a:gdLst/>
            <a:ahLst/>
            <a:cxnLst/>
            <a:rect r="r" b="b" t="t" l="l"/>
            <a:pathLst>
              <a:path h="1348197" w="1144330">
                <a:moveTo>
                  <a:pt x="0" y="0"/>
                </a:moveTo>
                <a:lnTo>
                  <a:pt x="1144330" y="0"/>
                </a:lnTo>
                <a:lnTo>
                  <a:pt x="1144330" y="1348197"/>
                </a:lnTo>
                <a:lnTo>
                  <a:pt x="0" y="13481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2252129" y="7351556"/>
            <a:ext cx="1812198" cy="2095027"/>
          </a:xfrm>
          <a:custGeom>
            <a:avLst/>
            <a:gdLst/>
            <a:ahLst/>
            <a:cxnLst/>
            <a:rect r="r" b="b" t="t" l="l"/>
            <a:pathLst>
              <a:path h="2095027" w="1812198">
                <a:moveTo>
                  <a:pt x="0" y="0"/>
                </a:moveTo>
                <a:lnTo>
                  <a:pt x="1812198" y="0"/>
                </a:lnTo>
                <a:lnTo>
                  <a:pt x="1812198" y="2095027"/>
                </a:lnTo>
                <a:lnTo>
                  <a:pt x="0" y="20950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983217" y="3211258"/>
            <a:ext cx="10595500" cy="1076325"/>
          </a:xfrm>
          <a:prstGeom prst="rect">
            <a:avLst/>
          </a:prstGeom>
        </p:spPr>
        <p:txBody>
          <a:bodyPr anchor="t" rtlCol="false" tIns="0" lIns="0" bIns="0" rIns="0">
            <a:spAutoFit/>
          </a:bodyPr>
          <a:lstStyle/>
          <a:p>
            <a:pPr algn="l" marL="726995" indent="-363497" lvl="1">
              <a:lnSpc>
                <a:spcPts val="4040"/>
              </a:lnSpc>
              <a:buFont typeface="Arial"/>
              <a:buChar char="•"/>
            </a:pPr>
            <a:r>
              <a:rPr lang="en-US" b="true" sz="3367">
                <a:solidFill>
                  <a:srgbClr val="000000"/>
                </a:solidFill>
                <a:latin typeface="Calibri (MS) Bold"/>
                <a:ea typeface="Calibri (MS) Bold"/>
                <a:cs typeface="Calibri (MS) Bold"/>
                <a:sym typeface="Calibri (MS) Bold"/>
              </a:rPr>
              <a:t>Gestión Centralizada DS49: </a:t>
            </a:r>
            <a:r>
              <a:rPr lang="en-US" sz="3367">
                <a:solidFill>
                  <a:srgbClr val="000000"/>
                </a:solidFill>
                <a:latin typeface="Calibri (MS)"/>
                <a:ea typeface="Calibri (MS)"/>
                <a:cs typeface="Calibri (MS)"/>
                <a:sym typeface="Calibri (MS)"/>
              </a:rPr>
              <a:t>Centralización segura de proyectos y viviendas, eliminando el papel.</a:t>
            </a:r>
          </a:p>
        </p:txBody>
      </p:sp>
      <p:sp>
        <p:nvSpPr>
          <p:cNvPr name="Freeform 18" id="18"/>
          <p:cNvSpPr/>
          <p:nvPr/>
        </p:nvSpPr>
        <p:spPr>
          <a:xfrm flipH="false" flipV="false" rot="0">
            <a:off x="15047036" y="7546468"/>
            <a:ext cx="1900115" cy="1900115"/>
          </a:xfrm>
          <a:custGeom>
            <a:avLst/>
            <a:gdLst/>
            <a:ahLst/>
            <a:cxnLst/>
            <a:rect r="r" b="b" t="t" l="l"/>
            <a:pathLst>
              <a:path h="1900115" w="1900115">
                <a:moveTo>
                  <a:pt x="0" y="0"/>
                </a:moveTo>
                <a:lnTo>
                  <a:pt x="1900115" y="0"/>
                </a:lnTo>
                <a:lnTo>
                  <a:pt x="1900115" y="1900115"/>
                </a:lnTo>
                <a:lnTo>
                  <a:pt x="0" y="190011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4245769" y="1460778"/>
            <a:ext cx="9796462"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Impacto Social y Organizacional</a:t>
            </a:r>
          </a:p>
        </p:txBody>
      </p:sp>
      <p:sp>
        <p:nvSpPr>
          <p:cNvPr name="TextBox 20" id="20"/>
          <p:cNvSpPr txBox="true"/>
          <p:nvPr/>
        </p:nvSpPr>
        <p:spPr>
          <a:xfrm rot="0">
            <a:off x="983217" y="5365243"/>
            <a:ext cx="10595500" cy="1581150"/>
          </a:xfrm>
          <a:prstGeom prst="rect">
            <a:avLst/>
          </a:prstGeom>
        </p:spPr>
        <p:txBody>
          <a:bodyPr anchor="t" rtlCol="false" tIns="0" lIns="0" bIns="0" rIns="0">
            <a:spAutoFit/>
          </a:bodyPr>
          <a:lstStyle/>
          <a:p>
            <a:pPr algn="l" marL="726995" indent="-363497" lvl="1">
              <a:lnSpc>
                <a:spcPts val="4040"/>
              </a:lnSpc>
              <a:buFont typeface="Arial"/>
              <a:buChar char="•"/>
            </a:pPr>
            <a:r>
              <a:rPr lang="en-US" b="true" sz="3367">
                <a:solidFill>
                  <a:srgbClr val="000000"/>
                </a:solidFill>
                <a:latin typeface="Calibri (MS) Bold"/>
                <a:ea typeface="Calibri (MS) Bold"/>
                <a:cs typeface="Calibri (MS) Bold"/>
                <a:sym typeface="Calibri (MS) Bold"/>
              </a:rPr>
              <a:t>Transparencia hacia el Beneficiario: </a:t>
            </a:r>
            <a:r>
              <a:rPr lang="en-US" sz="3367">
                <a:solidFill>
                  <a:srgbClr val="000000"/>
                </a:solidFill>
                <a:latin typeface="Calibri (MS)"/>
                <a:ea typeface="Calibri (MS)"/>
                <a:cs typeface="Calibri (MS)"/>
                <a:sym typeface="Calibri (MS)"/>
              </a:rPr>
              <a:t>Reporte móvil con fotos y estado en tiempo real para reducir la incertidumbre.</a:t>
            </a:r>
          </a:p>
        </p:txBody>
      </p:sp>
      <p:sp>
        <p:nvSpPr>
          <p:cNvPr name="TextBox 21" id="21"/>
          <p:cNvSpPr txBox="true"/>
          <p:nvPr/>
        </p:nvSpPr>
        <p:spPr>
          <a:xfrm rot="0">
            <a:off x="983217" y="7851268"/>
            <a:ext cx="10595500" cy="1076325"/>
          </a:xfrm>
          <a:prstGeom prst="rect">
            <a:avLst/>
          </a:prstGeom>
        </p:spPr>
        <p:txBody>
          <a:bodyPr anchor="t" rtlCol="false" tIns="0" lIns="0" bIns="0" rIns="0">
            <a:spAutoFit/>
          </a:bodyPr>
          <a:lstStyle/>
          <a:p>
            <a:pPr algn="l" marL="726995" indent="-363497" lvl="1">
              <a:lnSpc>
                <a:spcPts val="4040"/>
              </a:lnSpc>
              <a:buFont typeface="Arial"/>
              <a:buChar char="•"/>
            </a:pPr>
            <a:r>
              <a:rPr lang="en-US" b="true" sz="3367">
                <a:solidFill>
                  <a:srgbClr val="000000"/>
                </a:solidFill>
                <a:latin typeface="Calibri (MS) Bold"/>
                <a:ea typeface="Calibri (MS) Bold"/>
                <a:cs typeface="Calibri (MS) Bold"/>
                <a:sym typeface="Calibri (MS) Bold"/>
              </a:rPr>
              <a:t>Trazabilidad y Evidencia: </a:t>
            </a:r>
            <a:r>
              <a:rPr lang="en-US" sz="3367">
                <a:solidFill>
                  <a:srgbClr val="000000"/>
                </a:solidFill>
                <a:latin typeface="Calibri (MS)"/>
                <a:ea typeface="Calibri (MS)"/>
                <a:cs typeface="Calibri (MS)"/>
                <a:sym typeface="Calibri (MS)"/>
              </a:rPr>
              <a:t>Registro histórico total y generación automática de documentos legales (PDF).</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2321190" y="1972084"/>
            <a:ext cx="12901700" cy="8314916"/>
          </a:xfrm>
          <a:custGeom>
            <a:avLst/>
            <a:gdLst/>
            <a:ahLst/>
            <a:cxnLst/>
            <a:rect r="r" b="b" t="t" l="l"/>
            <a:pathLst>
              <a:path h="8314916" w="12901700">
                <a:moveTo>
                  <a:pt x="0" y="0"/>
                </a:moveTo>
                <a:lnTo>
                  <a:pt x="12901701" y="0"/>
                </a:lnTo>
                <a:lnTo>
                  <a:pt x="12901701" y="8314916"/>
                </a:lnTo>
                <a:lnTo>
                  <a:pt x="0" y="8314916"/>
                </a:lnTo>
                <a:lnTo>
                  <a:pt x="0" y="0"/>
                </a:lnTo>
                <a:close/>
              </a:path>
            </a:pathLst>
          </a:custGeom>
          <a:blipFill>
            <a:blip r:embed="rId4"/>
            <a:stretch>
              <a:fillRect l="0" t="0" r="-14829" b="0"/>
            </a:stretch>
          </a:blipFill>
        </p:spPr>
      </p:sp>
      <p:sp>
        <p:nvSpPr>
          <p:cNvPr name="TextBox 12" id="12"/>
          <p:cNvSpPr txBox="true"/>
          <p:nvPr/>
        </p:nvSpPr>
        <p:spPr>
          <a:xfrm rot="0">
            <a:off x="182881" y="815117"/>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Requerimientos </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8327977" y="1299116"/>
            <a:ext cx="9123217" cy="8987884"/>
          </a:xfrm>
          <a:custGeom>
            <a:avLst/>
            <a:gdLst/>
            <a:ahLst/>
            <a:cxnLst/>
            <a:rect r="r" b="b" t="t" l="l"/>
            <a:pathLst>
              <a:path h="8987884" w="9123217">
                <a:moveTo>
                  <a:pt x="0" y="0"/>
                </a:moveTo>
                <a:lnTo>
                  <a:pt x="9123217" y="0"/>
                </a:lnTo>
                <a:lnTo>
                  <a:pt x="9123217" y="8987884"/>
                </a:lnTo>
                <a:lnTo>
                  <a:pt x="0" y="8987884"/>
                </a:lnTo>
                <a:lnTo>
                  <a:pt x="0" y="0"/>
                </a:lnTo>
                <a:close/>
              </a:path>
            </a:pathLst>
          </a:custGeom>
          <a:blipFill>
            <a:blip r:embed="rId4"/>
            <a:stretch>
              <a:fillRect l="0" t="-181" r="0" b="-181"/>
            </a:stretch>
          </a:blipFill>
        </p:spPr>
      </p:sp>
      <p:sp>
        <p:nvSpPr>
          <p:cNvPr name="TextBox 12" id="12"/>
          <p:cNvSpPr txBox="true"/>
          <p:nvPr/>
        </p:nvSpPr>
        <p:spPr>
          <a:xfrm rot="0">
            <a:off x="687548" y="3427224"/>
            <a:ext cx="7513779"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Arquitectura Modular</a:t>
            </a:r>
          </a:p>
        </p:txBody>
      </p:sp>
      <p:sp>
        <p:nvSpPr>
          <p:cNvPr name="TextBox 13" id="13"/>
          <p:cNvSpPr txBox="true"/>
          <p:nvPr/>
        </p:nvSpPr>
        <p:spPr>
          <a:xfrm rot="0">
            <a:off x="1547498" y="4742829"/>
            <a:ext cx="5793879" cy="1333500"/>
          </a:xfrm>
          <a:prstGeom prst="rect">
            <a:avLst/>
          </a:prstGeom>
        </p:spPr>
        <p:txBody>
          <a:bodyPr anchor="t" rtlCol="false" tIns="0" lIns="0" bIns="0" rIns="0">
            <a:spAutoFit/>
          </a:bodyPr>
          <a:lstStyle/>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Patrón de Diseño: </a:t>
            </a:r>
            <a:r>
              <a:rPr lang="en-US" sz="2939">
                <a:solidFill>
                  <a:srgbClr val="000000"/>
                </a:solidFill>
                <a:latin typeface="DM Sans"/>
                <a:ea typeface="DM Sans"/>
                <a:cs typeface="DM Sans"/>
                <a:sym typeface="DM Sans"/>
              </a:rPr>
              <a:t>MVC</a:t>
            </a:r>
          </a:p>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Principio SRP</a:t>
            </a:r>
          </a:p>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Seguridad Transversal (JWT)</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602928"/>
            <a:ext cx="1646480" cy="1663111"/>
          </a:xfrm>
          <a:custGeom>
            <a:avLst/>
            <a:gdLst/>
            <a:ahLst/>
            <a:cxnLst/>
            <a:rect r="r" b="b" t="t" l="l"/>
            <a:pathLst>
              <a:path h="1663111" w="1646480">
                <a:moveTo>
                  <a:pt x="0" y="0"/>
                </a:moveTo>
                <a:lnTo>
                  <a:pt x="1646480" y="0"/>
                </a:lnTo>
                <a:lnTo>
                  <a:pt x="1646480" y="1663111"/>
                </a:lnTo>
                <a:lnTo>
                  <a:pt x="0" y="16631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67643" y="4954091"/>
            <a:ext cx="3376989" cy="3956317"/>
            <a:chOff x="0" y="0"/>
            <a:chExt cx="4502652" cy="5275090"/>
          </a:xfrm>
        </p:grpSpPr>
        <p:grpSp>
          <p:nvGrpSpPr>
            <p:cNvPr name="Group 4" id="4"/>
            <p:cNvGrpSpPr/>
            <p:nvPr/>
          </p:nvGrpSpPr>
          <p:grpSpPr>
            <a:xfrm rot="0">
              <a:off x="0" y="0"/>
              <a:ext cx="4502652" cy="5275090"/>
              <a:chOff x="0" y="0"/>
              <a:chExt cx="889413" cy="1041993"/>
            </a:xfrm>
          </p:grpSpPr>
          <p:sp>
            <p:nvSpPr>
              <p:cNvPr name="Freeform 5" id="5"/>
              <p:cNvSpPr/>
              <p:nvPr/>
            </p:nvSpPr>
            <p:spPr>
              <a:xfrm flipH="false" flipV="false" rot="0">
                <a:off x="0" y="0"/>
                <a:ext cx="879925" cy="1041993"/>
              </a:xfrm>
              <a:custGeom>
                <a:avLst/>
                <a:gdLst/>
                <a:ahLst/>
                <a:cxnLst/>
                <a:rect r="r" b="b" t="t" l="l"/>
                <a:pathLst>
                  <a:path h="1041993" w="879925">
                    <a:moveTo>
                      <a:pt x="635777" y="0"/>
                    </a:moveTo>
                    <a:lnTo>
                      <a:pt x="50436" y="0"/>
                    </a:lnTo>
                    <a:cubicBezTo>
                      <a:pt x="37060" y="0"/>
                      <a:pt x="24231" y="5314"/>
                      <a:pt x="14772" y="14772"/>
                    </a:cubicBezTo>
                    <a:cubicBezTo>
                      <a:pt x="5314" y="24231"/>
                      <a:pt x="0" y="37060"/>
                      <a:pt x="0" y="50436"/>
                    </a:cubicBezTo>
                    <a:lnTo>
                      <a:pt x="0" y="991557"/>
                    </a:lnTo>
                    <a:cubicBezTo>
                      <a:pt x="0" y="1019412"/>
                      <a:pt x="22581" y="1041993"/>
                      <a:pt x="50436" y="1041993"/>
                    </a:cubicBezTo>
                    <a:lnTo>
                      <a:pt x="635777" y="1041993"/>
                    </a:lnTo>
                    <a:cubicBezTo>
                      <a:pt x="666189" y="1041993"/>
                      <a:pt x="693489" y="1023338"/>
                      <a:pt x="704539" y="995004"/>
                    </a:cubicBezTo>
                    <a:lnTo>
                      <a:pt x="871086" y="567985"/>
                    </a:lnTo>
                    <a:cubicBezTo>
                      <a:pt x="882872" y="537768"/>
                      <a:pt x="882872" y="504225"/>
                      <a:pt x="871086" y="474008"/>
                    </a:cubicBezTo>
                    <a:lnTo>
                      <a:pt x="704539" y="46989"/>
                    </a:lnTo>
                    <a:cubicBezTo>
                      <a:pt x="693489" y="18655"/>
                      <a:pt x="666189" y="0"/>
                      <a:pt x="635777" y="0"/>
                    </a:cubicBezTo>
                    <a:close/>
                  </a:path>
                </a:pathLst>
              </a:custGeom>
              <a:solidFill>
                <a:srgbClr val="038FD8"/>
              </a:solidFill>
            </p:spPr>
          </p:sp>
          <p:sp>
            <p:nvSpPr>
              <p:cNvPr name="TextBox 6" id="6"/>
              <p:cNvSpPr txBox="true"/>
              <p:nvPr/>
            </p:nvSpPr>
            <p:spPr>
              <a:xfrm>
                <a:off x="0" y="-38100"/>
                <a:ext cx="775113" cy="108009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73153" y="553416"/>
              <a:ext cx="2665980" cy="2322735"/>
            </a:xfrm>
            <a:custGeom>
              <a:avLst/>
              <a:gdLst/>
              <a:ahLst/>
              <a:cxnLst/>
              <a:rect r="r" b="b" t="t" l="l"/>
              <a:pathLst>
                <a:path h="2322735" w="2665980">
                  <a:moveTo>
                    <a:pt x="0" y="0"/>
                  </a:moveTo>
                  <a:lnTo>
                    <a:pt x="2665979" y="0"/>
                  </a:lnTo>
                  <a:lnTo>
                    <a:pt x="2665979" y="2322735"/>
                  </a:lnTo>
                  <a:lnTo>
                    <a:pt x="0" y="23227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72908" y="3254533"/>
              <a:ext cx="2749622"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P</a:t>
              </a:r>
              <a:r>
                <a:rPr lang="en-US" sz="2800">
                  <a:solidFill>
                    <a:srgbClr val="FFFFFF"/>
                  </a:solidFill>
                  <a:latin typeface="Poppins"/>
                  <a:ea typeface="Poppins"/>
                  <a:cs typeface="Poppins"/>
                  <a:sym typeface="Poppins"/>
                </a:rPr>
                <a:t>ostulación</a:t>
              </a:r>
            </a:p>
          </p:txBody>
        </p:sp>
        <p:sp>
          <p:nvSpPr>
            <p:cNvPr name="TextBox 9" id="9"/>
            <p:cNvSpPr txBox="true"/>
            <p:nvPr/>
          </p:nvSpPr>
          <p:spPr>
            <a:xfrm rot="0">
              <a:off x="415222" y="3867767"/>
              <a:ext cx="3264995" cy="862753"/>
            </a:xfrm>
            <a:prstGeom prst="rect">
              <a:avLst/>
            </a:prstGeom>
          </p:spPr>
          <p:txBody>
            <a:bodyPr anchor="t" rtlCol="false" tIns="0" lIns="0" bIns="0" rIns="0">
              <a:spAutoFit/>
            </a:bodyPr>
            <a:lstStyle/>
            <a:p>
              <a:pPr algn="ctr">
                <a:lnSpc>
                  <a:spcPts val="2659"/>
                </a:lnSpc>
                <a:spcBef>
                  <a:spcPct val="0"/>
                </a:spcBef>
              </a:pPr>
              <a:r>
                <a:rPr lang="en-US" sz="1899">
                  <a:gradFill>
                    <a:gsLst>
                      <a:gs pos="0">
                        <a:srgbClr val="FFFFFF">
                          <a:alpha val="100000"/>
                        </a:srgbClr>
                      </a:gs>
                      <a:gs pos="50000">
                        <a:srgbClr val="FFFFFF">
                          <a:alpha val="100000"/>
                        </a:srgbClr>
                      </a:gs>
                      <a:gs pos="100000">
                        <a:srgbClr val="E2E2E2">
                          <a:alpha val="100000"/>
                        </a:srgbClr>
                      </a:gs>
                    </a:gsLst>
                    <a:lin ang="16200000"/>
                  </a:gradFill>
                  <a:latin typeface="Open Sans 1"/>
                  <a:ea typeface="Open Sans 1"/>
                  <a:cs typeface="Open Sans 1"/>
                  <a:sym typeface="Open Sans 1"/>
                </a:rPr>
                <a:t>(Familias registradas en RSH)</a:t>
              </a:r>
            </a:p>
          </p:txBody>
        </p:sp>
      </p:grpSp>
      <p:grpSp>
        <p:nvGrpSpPr>
          <p:cNvPr name="Group 10" id="10"/>
          <p:cNvGrpSpPr/>
          <p:nvPr/>
        </p:nvGrpSpPr>
        <p:grpSpPr>
          <a:xfrm rot="0">
            <a:off x="4595018" y="4954091"/>
            <a:ext cx="3211589" cy="3956317"/>
            <a:chOff x="0" y="0"/>
            <a:chExt cx="4282119" cy="5275090"/>
          </a:xfrm>
        </p:grpSpPr>
        <p:grpSp>
          <p:nvGrpSpPr>
            <p:cNvPr name="Group 11" id="11"/>
            <p:cNvGrpSpPr/>
            <p:nvPr/>
          </p:nvGrpSpPr>
          <p:grpSpPr>
            <a:xfrm rot="0">
              <a:off x="0" y="0"/>
              <a:ext cx="4282119" cy="5275090"/>
              <a:chOff x="0" y="0"/>
              <a:chExt cx="845851" cy="1041993"/>
            </a:xfrm>
          </p:grpSpPr>
          <p:sp>
            <p:nvSpPr>
              <p:cNvPr name="Freeform 12" id="12"/>
              <p:cNvSpPr/>
              <p:nvPr/>
            </p:nvSpPr>
            <p:spPr>
              <a:xfrm flipH="false" flipV="false" rot="0">
                <a:off x="0" y="0"/>
                <a:ext cx="835875" cy="1041993"/>
              </a:xfrm>
              <a:custGeom>
                <a:avLst/>
                <a:gdLst/>
                <a:ahLst/>
                <a:cxnLst/>
                <a:rect r="r" b="b" t="t" l="l"/>
                <a:pathLst>
                  <a:path h="1041993" w="835875">
                    <a:moveTo>
                      <a:pt x="589617" y="0"/>
                    </a:moveTo>
                    <a:lnTo>
                      <a:pt x="53034" y="0"/>
                    </a:lnTo>
                    <a:cubicBezTo>
                      <a:pt x="38968" y="0"/>
                      <a:pt x="25479" y="5587"/>
                      <a:pt x="15533" y="15533"/>
                    </a:cubicBezTo>
                    <a:cubicBezTo>
                      <a:pt x="5587" y="25479"/>
                      <a:pt x="0" y="38968"/>
                      <a:pt x="0" y="53034"/>
                    </a:cubicBezTo>
                    <a:lnTo>
                      <a:pt x="0" y="988959"/>
                    </a:lnTo>
                    <a:cubicBezTo>
                      <a:pt x="0" y="1018249"/>
                      <a:pt x="23744" y="1041993"/>
                      <a:pt x="53034" y="1041993"/>
                    </a:cubicBezTo>
                    <a:lnTo>
                      <a:pt x="589617" y="1041993"/>
                    </a:lnTo>
                    <a:cubicBezTo>
                      <a:pt x="621596" y="1041993"/>
                      <a:pt x="650301" y="1022378"/>
                      <a:pt x="661921" y="992584"/>
                    </a:cubicBezTo>
                    <a:lnTo>
                      <a:pt x="826580" y="570405"/>
                    </a:lnTo>
                    <a:cubicBezTo>
                      <a:pt x="838973" y="538632"/>
                      <a:pt x="838973" y="503361"/>
                      <a:pt x="826580" y="471588"/>
                    </a:cubicBezTo>
                    <a:lnTo>
                      <a:pt x="661921" y="49409"/>
                    </a:lnTo>
                    <a:cubicBezTo>
                      <a:pt x="650301" y="19615"/>
                      <a:pt x="621596" y="0"/>
                      <a:pt x="589617" y="0"/>
                    </a:cubicBezTo>
                    <a:close/>
                  </a:path>
                </a:pathLst>
              </a:custGeom>
              <a:solidFill>
                <a:srgbClr val="038FD8"/>
              </a:solidFill>
            </p:spPr>
          </p:sp>
          <p:sp>
            <p:nvSpPr>
              <p:cNvPr name="TextBox 13" id="13"/>
              <p:cNvSpPr txBox="true"/>
              <p:nvPr/>
            </p:nvSpPr>
            <p:spPr>
              <a:xfrm>
                <a:off x="0" y="-38100"/>
                <a:ext cx="731551" cy="108009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22787" y="926889"/>
              <a:ext cx="3282429" cy="2461822"/>
            </a:xfrm>
            <a:custGeom>
              <a:avLst/>
              <a:gdLst/>
              <a:ahLst/>
              <a:cxnLst/>
              <a:rect r="r" b="b" t="t" l="l"/>
              <a:pathLst>
                <a:path h="2461822" w="3282429">
                  <a:moveTo>
                    <a:pt x="0" y="0"/>
                  </a:moveTo>
                  <a:lnTo>
                    <a:pt x="3282430" y="0"/>
                  </a:lnTo>
                  <a:lnTo>
                    <a:pt x="3282430" y="2461822"/>
                  </a:lnTo>
                  <a:lnTo>
                    <a:pt x="0" y="24618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807173" y="3437664"/>
              <a:ext cx="2281670"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Selección</a:t>
              </a:r>
            </a:p>
          </p:txBody>
        </p:sp>
        <p:sp>
          <p:nvSpPr>
            <p:cNvPr name="TextBox 16" id="16"/>
            <p:cNvSpPr txBox="true"/>
            <p:nvPr/>
          </p:nvSpPr>
          <p:spPr>
            <a:xfrm rot="0">
              <a:off x="340222" y="4083071"/>
              <a:ext cx="3264995" cy="418253"/>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1"/>
                  <a:ea typeface="Open Sans 1"/>
                  <a:cs typeface="Open Sans 1"/>
                  <a:sym typeface="Open Sans 1"/>
                </a:rPr>
                <a:t>(MINVU / Serviu)</a:t>
              </a:r>
            </a:p>
          </p:txBody>
        </p:sp>
      </p:grpSp>
      <p:grpSp>
        <p:nvGrpSpPr>
          <p:cNvPr name="Group 17" id="17"/>
          <p:cNvGrpSpPr/>
          <p:nvPr/>
        </p:nvGrpSpPr>
        <p:grpSpPr>
          <a:xfrm rot="0">
            <a:off x="7930295" y="4954091"/>
            <a:ext cx="3425921" cy="3956317"/>
            <a:chOff x="0" y="0"/>
            <a:chExt cx="4567894" cy="5275090"/>
          </a:xfrm>
        </p:grpSpPr>
        <p:grpSp>
          <p:nvGrpSpPr>
            <p:cNvPr name="Group 18" id="18"/>
            <p:cNvGrpSpPr/>
            <p:nvPr/>
          </p:nvGrpSpPr>
          <p:grpSpPr>
            <a:xfrm rot="0">
              <a:off x="0" y="0"/>
              <a:ext cx="4567894" cy="5275090"/>
              <a:chOff x="0" y="0"/>
              <a:chExt cx="902300" cy="1041993"/>
            </a:xfrm>
          </p:grpSpPr>
          <p:sp>
            <p:nvSpPr>
              <p:cNvPr name="Freeform 19" id="19"/>
              <p:cNvSpPr/>
              <p:nvPr/>
            </p:nvSpPr>
            <p:spPr>
              <a:xfrm flipH="false" flipV="false" rot="0">
                <a:off x="0" y="0"/>
                <a:ext cx="892948" cy="1041993"/>
              </a:xfrm>
              <a:custGeom>
                <a:avLst/>
                <a:gdLst/>
                <a:ahLst/>
                <a:cxnLst/>
                <a:rect r="r" b="b" t="t" l="l"/>
                <a:pathLst>
                  <a:path h="1041993" w="892948">
                    <a:moveTo>
                      <a:pt x="649384" y="0"/>
                    </a:moveTo>
                    <a:lnTo>
                      <a:pt x="49716" y="0"/>
                    </a:lnTo>
                    <a:cubicBezTo>
                      <a:pt x="36530" y="0"/>
                      <a:pt x="23885" y="5238"/>
                      <a:pt x="14561" y="14561"/>
                    </a:cubicBezTo>
                    <a:cubicBezTo>
                      <a:pt x="5238" y="23885"/>
                      <a:pt x="0" y="36530"/>
                      <a:pt x="0" y="49716"/>
                    </a:cubicBezTo>
                    <a:lnTo>
                      <a:pt x="0" y="992277"/>
                    </a:lnTo>
                    <a:cubicBezTo>
                      <a:pt x="0" y="1019734"/>
                      <a:pt x="22259" y="1041993"/>
                      <a:pt x="49716" y="1041993"/>
                    </a:cubicBezTo>
                    <a:lnTo>
                      <a:pt x="649384" y="1041993"/>
                    </a:lnTo>
                    <a:cubicBezTo>
                      <a:pt x="679363" y="1041993"/>
                      <a:pt x="706272" y="1023605"/>
                      <a:pt x="717165" y="995675"/>
                    </a:cubicBezTo>
                    <a:lnTo>
                      <a:pt x="884235" y="567314"/>
                    </a:lnTo>
                    <a:cubicBezTo>
                      <a:pt x="895852" y="537528"/>
                      <a:pt x="895852" y="504465"/>
                      <a:pt x="884235" y="474679"/>
                    </a:cubicBezTo>
                    <a:lnTo>
                      <a:pt x="717165" y="46318"/>
                    </a:lnTo>
                    <a:cubicBezTo>
                      <a:pt x="706272" y="18388"/>
                      <a:pt x="679363" y="0"/>
                      <a:pt x="649384" y="0"/>
                    </a:cubicBezTo>
                    <a:close/>
                  </a:path>
                </a:pathLst>
              </a:custGeom>
              <a:solidFill>
                <a:srgbClr val="038FD8"/>
              </a:solidFill>
            </p:spPr>
          </p:sp>
          <p:sp>
            <p:nvSpPr>
              <p:cNvPr name="TextBox 20" id="20"/>
              <p:cNvSpPr txBox="true"/>
              <p:nvPr/>
            </p:nvSpPr>
            <p:spPr>
              <a:xfrm>
                <a:off x="0" y="-38100"/>
                <a:ext cx="788000" cy="1080093"/>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567697" y="504994"/>
              <a:ext cx="2585701" cy="2585701"/>
            </a:xfrm>
            <a:custGeom>
              <a:avLst/>
              <a:gdLst/>
              <a:ahLst/>
              <a:cxnLst/>
              <a:rect r="r" b="b" t="t" l="l"/>
              <a:pathLst>
                <a:path h="2585701" w="2585701">
                  <a:moveTo>
                    <a:pt x="0" y="0"/>
                  </a:moveTo>
                  <a:lnTo>
                    <a:pt x="2585702" y="0"/>
                  </a:lnTo>
                  <a:lnTo>
                    <a:pt x="2585702" y="2585702"/>
                  </a:lnTo>
                  <a:lnTo>
                    <a:pt x="0" y="2585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432164" y="3437664"/>
              <a:ext cx="3171933"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Construcción</a:t>
              </a:r>
            </a:p>
          </p:txBody>
        </p:sp>
        <p:sp>
          <p:nvSpPr>
            <p:cNvPr name="TextBox 23" id="23"/>
            <p:cNvSpPr txBox="true"/>
            <p:nvPr/>
          </p:nvSpPr>
          <p:spPr>
            <a:xfrm rot="0">
              <a:off x="385633" y="4083071"/>
              <a:ext cx="3264995" cy="862753"/>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1"/>
                  <a:ea typeface="Open Sans 1"/>
                  <a:cs typeface="Open Sans 1"/>
                  <a:sym typeface="Open Sans 1"/>
                </a:rPr>
                <a:t>(Constructora / ONG TECHO)</a:t>
              </a:r>
            </a:p>
          </p:txBody>
        </p:sp>
      </p:grpSp>
      <p:grpSp>
        <p:nvGrpSpPr>
          <p:cNvPr name="Group 24" id="24"/>
          <p:cNvGrpSpPr/>
          <p:nvPr/>
        </p:nvGrpSpPr>
        <p:grpSpPr>
          <a:xfrm rot="0">
            <a:off x="14802483" y="4954091"/>
            <a:ext cx="3071689" cy="3956317"/>
            <a:chOff x="0" y="0"/>
            <a:chExt cx="4095585" cy="5275090"/>
          </a:xfrm>
        </p:grpSpPr>
        <p:grpSp>
          <p:nvGrpSpPr>
            <p:cNvPr name="Group 25" id="25"/>
            <p:cNvGrpSpPr/>
            <p:nvPr/>
          </p:nvGrpSpPr>
          <p:grpSpPr>
            <a:xfrm rot="0">
              <a:off x="0" y="0"/>
              <a:ext cx="4095585" cy="5275090"/>
              <a:chOff x="0" y="0"/>
              <a:chExt cx="809004" cy="1041993"/>
            </a:xfrm>
          </p:grpSpPr>
          <p:sp>
            <p:nvSpPr>
              <p:cNvPr name="Freeform 26" id="26"/>
              <p:cNvSpPr/>
              <p:nvPr/>
            </p:nvSpPr>
            <p:spPr>
              <a:xfrm flipH="false" flipV="false" rot="0">
                <a:off x="0" y="0"/>
                <a:ext cx="798574" cy="1041993"/>
              </a:xfrm>
              <a:custGeom>
                <a:avLst/>
                <a:gdLst/>
                <a:ahLst/>
                <a:cxnLst/>
                <a:rect r="r" b="b" t="t" l="l"/>
                <a:pathLst>
                  <a:path h="1041993" w="798574">
                    <a:moveTo>
                      <a:pt x="550355" y="0"/>
                    </a:moveTo>
                    <a:lnTo>
                      <a:pt x="55449" y="0"/>
                    </a:lnTo>
                    <a:cubicBezTo>
                      <a:pt x="24825" y="0"/>
                      <a:pt x="0" y="24825"/>
                      <a:pt x="0" y="55449"/>
                    </a:cubicBezTo>
                    <a:lnTo>
                      <a:pt x="0" y="986544"/>
                    </a:lnTo>
                    <a:cubicBezTo>
                      <a:pt x="0" y="1017168"/>
                      <a:pt x="24825" y="1041993"/>
                      <a:pt x="55449" y="1041993"/>
                    </a:cubicBezTo>
                    <a:lnTo>
                      <a:pt x="550355" y="1041993"/>
                    </a:lnTo>
                    <a:cubicBezTo>
                      <a:pt x="583791" y="1041993"/>
                      <a:pt x="613803" y="1021484"/>
                      <a:pt x="625953" y="990334"/>
                    </a:cubicBezTo>
                    <a:lnTo>
                      <a:pt x="788856" y="572656"/>
                    </a:lnTo>
                    <a:cubicBezTo>
                      <a:pt x="801813" y="539435"/>
                      <a:pt x="801813" y="502558"/>
                      <a:pt x="788856" y="469338"/>
                    </a:cubicBezTo>
                    <a:lnTo>
                      <a:pt x="625953" y="51659"/>
                    </a:lnTo>
                    <a:cubicBezTo>
                      <a:pt x="613803" y="20509"/>
                      <a:pt x="583791" y="0"/>
                      <a:pt x="550355" y="0"/>
                    </a:cubicBezTo>
                    <a:close/>
                  </a:path>
                </a:pathLst>
              </a:custGeom>
              <a:solidFill>
                <a:srgbClr val="038FD8"/>
              </a:solidFill>
            </p:spPr>
          </p:sp>
          <p:sp>
            <p:nvSpPr>
              <p:cNvPr name="TextBox 27" id="27"/>
              <p:cNvSpPr txBox="true"/>
              <p:nvPr/>
            </p:nvSpPr>
            <p:spPr>
              <a:xfrm>
                <a:off x="0" y="-38100"/>
                <a:ext cx="694704" cy="1080093"/>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457458" y="559020"/>
              <a:ext cx="2458612" cy="2458612"/>
            </a:xfrm>
            <a:custGeom>
              <a:avLst/>
              <a:gdLst/>
              <a:ahLst/>
              <a:cxnLst/>
              <a:rect r="r" b="b" t="t" l="l"/>
              <a:pathLst>
                <a:path h="2458612" w="2458612">
                  <a:moveTo>
                    <a:pt x="0" y="0"/>
                  </a:moveTo>
                  <a:lnTo>
                    <a:pt x="2458612" y="0"/>
                  </a:lnTo>
                  <a:lnTo>
                    <a:pt x="2458612" y="2458613"/>
                  </a:lnTo>
                  <a:lnTo>
                    <a:pt x="0" y="24586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0">
              <a:off x="509669" y="3267962"/>
              <a:ext cx="2354190"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Postventa</a:t>
              </a:r>
            </a:p>
          </p:txBody>
        </p:sp>
        <p:sp>
          <p:nvSpPr>
            <p:cNvPr name="TextBox 30" id="30"/>
            <p:cNvSpPr txBox="true"/>
            <p:nvPr/>
          </p:nvSpPr>
          <p:spPr>
            <a:xfrm rot="0">
              <a:off x="317848" y="3881196"/>
              <a:ext cx="2737832" cy="1307253"/>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1"/>
                  <a:ea typeface="Open Sans 1"/>
                  <a:cs typeface="Open Sans 1"/>
                  <a:sym typeface="Open Sans 1"/>
                </a:rPr>
                <a:t>(Gestión de reparaciones y  reclamos.</a:t>
              </a:r>
            </a:p>
          </p:txBody>
        </p:sp>
      </p:grpSp>
      <p:grpSp>
        <p:nvGrpSpPr>
          <p:cNvPr name="Group 31" id="31"/>
          <p:cNvGrpSpPr/>
          <p:nvPr/>
        </p:nvGrpSpPr>
        <p:grpSpPr>
          <a:xfrm rot="0">
            <a:off x="11479903" y="4954091"/>
            <a:ext cx="3112018" cy="3956317"/>
            <a:chOff x="0" y="0"/>
            <a:chExt cx="4149357" cy="5275090"/>
          </a:xfrm>
        </p:grpSpPr>
        <p:grpSp>
          <p:nvGrpSpPr>
            <p:cNvPr name="Group 32" id="32"/>
            <p:cNvGrpSpPr/>
            <p:nvPr/>
          </p:nvGrpSpPr>
          <p:grpSpPr>
            <a:xfrm rot="0">
              <a:off x="21799" y="0"/>
              <a:ext cx="4127557" cy="5275090"/>
              <a:chOff x="0" y="0"/>
              <a:chExt cx="815320" cy="1041993"/>
            </a:xfrm>
          </p:grpSpPr>
          <p:sp>
            <p:nvSpPr>
              <p:cNvPr name="Freeform 33" id="33"/>
              <p:cNvSpPr/>
              <p:nvPr/>
            </p:nvSpPr>
            <p:spPr>
              <a:xfrm flipH="false" flipV="false" rot="0">
                <a:off x="0" y="0"/>
                <a:ext cx="804970" cy="1041993"/>
              </a:xfrm>
              <a:custGeom>
                <a:avLst/>
                <a:gdLst/>
                <a:ahLst/>
                <a:cxnLst/>
                <a:rect r="r" b="b" t="t" l="l"/>
                <a:pathLst>
                  <a:path h="1041993" w="804970">
                    <a:moveTo>
                      <a:pt x="557100" y="0"/>
                    </a:moveTo>
                    <a:lnTo>
                      <a:pt x="55020" y="0"/>
                    </a:lnTo>
                    <a:cubicBezTo>
                      <a:pt x="24633" y="0"/>
                      <a:pt x="0" y="24633"/>
                      <a:pt x="0" y="55020"/>
                    </a:cubicBezTo>
                    <a:lnTo>
                      <a:pt x="0" y="986973"/>
                    </a:lnTo>
                    <a:cubicBezTo>
                      <a:pt x="0" y="1017360"/>
                      <a:pt x="24633" y="1041993"/>
                      <a:pt x="55020" y="1041993"/>
                    </a:cubicBezTo>
                    <a:lnTo>
                      <a:pt x="557100" y="1041993"/>
                    </a:lnTo>
                    <a:cubicBezTo>
                      <a:pt x="590277" y="1041993"/>
                      <a:pt x="620057" y="1021643"/>
                      <a:pt x="632112" y="990734"/>
                    </a:cubicBezTo>
                    <a:lnTo>
                      <a:pt x="795328" y="572255"/>
                    </a:lnTo>
                    <a:cubicBezTo>
                      <a:pt x="808184" y="539292"/>
                      <a:pt x="808184" y="502701"/>
                      <a:pt x="795328" y="469738"/>
                    </a:cubicBezTo>
                    <a:lnTo>
                      <a:pt x="632112" y="51259"/>
                    </a:lnTo>
                    <a:cubicBezTo>
                      <a:pt x="620057" y="20350"/>
                      <a:pt x="590277" y="0"/>
                      <a:pt x="557100" y="0"/>
                    </a:cubicBezTo>
                    <a:close/>
                  </a:path>
                </a:pathLst>
              </a:custGeom>
              <a:solidFill>
                <a:srgbClr val="038FD8"/>
              </a:solidFill>
            </p:spPr>
          </p:sp>
          <p:sp>
            <p:nvSpPr>
              <p:cNvPr name="TextBox 34" id="34"/>
              <p:cNvSpPr txBox="true"/>
              <p:nvPr/>
            </p:nvSpPr>
            <p:spPr>
              <a:xfrm>
                <a:off x="0" y="-38100"/>
                <a:ext cx="701020" cy="1080093"/>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717069" y="2074738"/>
              <a:ext cx="2069120" cy="1280268"/>
            </a:xfrm>
            <a:custGeom>
              <a:avLst/>
              <a:gdLst/>
              <a:ahLst/>
              <a:cxnLst/>
              <a:rect r="r" b="b" t="t" l="l"/>
              <a:pathLst>
                <a:path h="1280268" w="2069120">
                  <a:moveTo>
                    <a:pt x="0" y="0"/>
                  </a:moveTo>
                  <a:lnTo>
                    <a:pt x="2069120" y="0"/>
                  </a:lnTo>
                  <a:lnTo>
                    <a:pt x="2069120" y="1280268"/>
                  </a:lnTo>
                  <a:lnTo>
                    <a:pt x="0" y="128026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6" id="36"/>
            <p:cNvSpPr txBox="true"/>
            <p:nvPr/>
          </p:nvSpPr>
          <p:spPr>
            <a:xfrm rot="0">
              <a:off x="717069" y="3358181"/>
              <a:ext cx="1830856"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Entrega</a:t>
              </a:r>
            </a:p>
          </p:txBody>
        </p:sp>
        <p:sp>
          <p:nvSpPr>
            <p:cNvPr name="TextBox 37" id="37"/>
            <p:cNvSpPr txBox="true"/>
            <p:nvPr/>
          </p:nvSpPr>
          <p:spPr>
            <a:xfrm rot="0">
              <a:off x="0" y="3967836"/>
              <a:ext cx="3264995" cy="862753"/>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1"/>
                  <a:ea typeface="Open Sans 1"/>
                  <a:cs typeface="Open Sans 1"/>
                  <a:sym typeface="Open Sans 1"/>
                </a:rPr>
                <a:t>(Firma y traspaso oficial bajo DS49)</a:t>
              </a:r>
            </a:p>
          </p:txBody>
        </p:sp>
        <p:sp>
          <p:nvSpPr>
            <p:cNvPr name="Freeform 38" id="38"/>
            <p:cNvSpPr/>
            <p:nvPr/>
          </p:nvSpPr>
          <p:spPr>
            <a:xfrm flipH="false" flipV="false" rot="0">
              <a:off x="797514" y="709617"/>
              <a:ext cx="1908229" cy="1369155"/>
            </a:xfrm>
            <a:custGeom>
              <a:avLst/>
              <a:gdLst/>
              <a:ahLst/>
              <a:cxnLst/>
              <a:rect r="r" b="b" t="t" l="l"/>
              <a:pathLst>
                <a:path h="1369155" w="1908229">
                  <a:moveTo>
                    <a:pt x="0" y="0"/>
                  </a:moveTo>
                  <a:lnTo>
                    <a:pt x="1908230" y="0"/>
                  </a:lnTo>
                  <a:lnTo>
                    <a:pt x="1908230" y="1369154"/>
                  </a:lnTo>
                  <a:lnTo>
                    <a:pt x="0" y="13691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grpSp>
        <p:nvGrpSpPr>
          <p:cNvPr name="Group 39" id="39"/>
          <p:cNvGrpSpPr/>
          <p:nvPr/>
        </p:nvGrpSpPr>
        <p:grpSpPr>
          <a:xfrm rot="0">
            <a:off x="12618533" y="2775578"/>
            <a:ext cx="3419263" cy="2106358"/>
            <a:chOff x="0" y="0"/>
            <a:chExt cx="4559017" cy="2808477"/>
          </a:xfrm>
        </p:grpSpPr>
        <p:sp>
          <p:nvSpPr>
            <p:cNvPr name="Freeform 40" id="40"/>
            <p:cNvSpPr/>
            <p:nvPr/>
          </p:nvSpPr>
          <p:spPr>
            <a:xfrm flipH="false" flipV="false" rot="0">
              <a:off x="1393515" y="0"/>
              <a:ext cx="1771987" cy="1530554"/>
            </a:xfrm>
            <a:custGeom>
              <a:avLst/>
              <a:gdLst/>
              <a:ahLst/>
              <a:cxnLst/>
              <a:rect r="r" b="b" t="t" l="l"/>
              <a:pathLst>
                <a:path h="1530554" w="1771987">
                  <a:moveTo>
                    <a:pt x="0" y="0"/>
                  </a:moveTo>
                  <a:lnTo>
                    <a:pt x="1771987" y="0"/>
                  </a:lnTo>
                  <a:lnTo>
                    <a:pt x="1771987" y="1530554"/>
                  </a:lnTo>
                  <a:lnTo>
                    <a:pt x="0" y="15305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1" id="41"/>
            <p:cNvSpPr/>
            <p:nvPr/>
          </p:nvSpPr>
          <p:spPr>
            <a:xfrm flipH="false" flipV="false" rot="5400000">
              <a:off x="1740715" y="-9824"/>
              <a:ext cx="1077586" cy="4559017"/>
            </a:xfrm>
            <a:custGeom>
              <a:avLst/>
              <a:gdLst/>
              <a:ahLst/>
              <a:cxnLst/>
              <a:rect r="r" b="b" t="t" l="l"/>
              <a:pathLst>
                <a:path h="4559017" w="1077586">
                  <a:moveTo>
                    <a:pt x="0" y="0"/>
                  </a:moveTo>
                  <a:lnTo>
                    <a:pt x="1077586" y="0"/>
                  </a:lnTo>
                  <a:lnTo>
                    <a:pt x="1077586" y="4559017"/>
                  </a:lnTo>
                  <a:lnTo>
                    <a:pt x="0" y="455901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sp>
        <p:nvSpPr>
          <p:cNvPr name="TextBox 42" id="42"/>
          <p:cNvSpPr txBox="true"/>
          <p:nvPr/>
        </p:nvSpPr>
        <p:spPr>
          <a:xfrm rot="0">
            <a:off x="2452960" y="1306758"/>
            <a:ext cx="2842408" cy="2230302"/>
          </a:xfrm>
          <a:prstGeom prst="rect">
            <a:avLst/>
          </a:prstGeom>
        </p:spPr>
        <p:txBody>
          <a:bodyPr anchor="t" rtlCol="false" tIns="0" lIns="0" bIns="0" rIns="0">
            <a:spAutoFit/>
          </a:bodyPr>
          <a:lstStyle/>
          <a:p>
            <a:pPr algn="ctr" marL="0" indent="0" lvl="0">
              <a:lnSpc>
                <a:spcPts val="18223"/>
              </a:lnSpc>
              <a:spcBef>
                <a:spcPct val="0"/>
              </a:spcBef>
            </a:pPr>
            <a:r>
              <a:rPr lang="en-US" sz="13016">
                <a:solidFill>
                  <a:srgbClr val="403029"/>
                </a:solidFill>
                <a:latin typeface="League Gothic"/>
                <a:ea typeface="League Gothic"/>
                <a:cs typeface="League Gothic"/>
                <a:sym typeface="League Gothic"/>
              </a:rPr>
              <a:t>DS49</a:t>
            </a:r>
          </a:p>
        </p:txBody>
      </p:sp>
      <p:sp>
        <p:nvSpPr>
          <p:cNvPr name="TextBox 43" id="43"/>
          <p:cNvSpPr txBox="true"/>
          <p:nvPr/>
        </p:nvSpPr>
        <p:spPr>
          <a:xfrm rot="0">
            <a:off x="5083856" y="2483821"/>
            <a:ext cx="5117016" cy="608718"/>
          </a:xfrm>
          <a:prstGeom prst="rect">
            <a:avLst/>
          </a:prstGeom>
        </p:spPr>
        <p:txBody>
          <a:bodyPr anchor="t" rtlCol="false" tIns="0" lIns="0" bIns="0" rIns="0">
            <a:spAutoFit/>
          </a:bodyPr>
          <a:lstStyle/>
          <a:p>
            <a:pPr algn="ctr">
              <a:lnSpc>
                <a:spcPts val="5057"/>
              </a:lnSpc>
              <a:spcBef>
                <a:spcPct val="0"/>
              </a:spcBef>
            </a:pPr>
            <a:r>
              <a:rPr lang="en-US" b="true" sz="3612">
                <a:solidFill>
                  <a:srgbClr val="403029"/>
                </a:solidFill>
                <a:latin typeface="Open Sans 1 Ultra-Bold"/>
                <a:ea typeface="Open Sans 1 Ultra-Bold"/>
                <a:cs typeface="Open Sans 1 Ultra-Bold"/>
                <a:sym typeface="Open Sans 1 Ultra-Bold"/>
              </a:rPr>
              <a:t>Subsidio Habitacional</a:t>
            </a:r>
          </a:p>
        </p:txBody>
      </p:sp>
      <p:sp>
        <p:nvSpPr>
          <p:cNvPr name="TextBox 44" id="44"/>
          <p:cNvSpPr txBox="true"/>
          <p:nvPr/>
        </p:nvSpPr>
        <p:spPr>
          <a:xfrm rot="0">
            <a:off x="1545013" y="3716152"/>
            <a:ext cx="4199179" cy="761689"/>
          </a:xfrm>
          <a:prstGeom prst="rect">
            <a:avLst/>
          </a:prstGeom>
        </p:spPr>
        <p:txBody>
          <a:bodyPr anchor="t" rtlCol="false" tIns="0" lIns="0" bIns="0" rIns="0">
            <a:spAutoFit/>
          </a:bodyPr>
          <a:lstStyle/>
          <a:p>
            <a:pPr algn="ctr">
              <a:lnSpc>
                <a:spcPts val="6306"/>
              </a:lnSpc>
              <a:spcBef>
                <a:spcPct val="0"/>
              </a:spcBef>
            </a:pPr>
            <a:r>
              <a:rPr lang="en-US" b="true" sz="4504">
                <a:solidFill>
                  <a:srgbClr val="403029"/>
                </a:solidFill>
                <a:latin typeface="Open Sans 1 Ultra-Bold"/>
                <a:ea typeface="Open Sans 1 Ultra-Bold"/>
                <a:cs typeface="Open Sans 1 Ultra-Bold"/>
                <a:sym typeface="Open Sans 1 Ultra-Bold"/>
              </a:rPr>
              <a:t>Proceso DS49: </a:t>
            </a:r>
          </a:p>
        </p:txBody>
      </p:sp>
      <p:grpSp>
        <p:nvGrpSpPr>
          <p:cNvPr name="Group 45" id="45"/>
          <p:cNvGrpSpPr>
            <a:grpSpLocks noChangeAspect="true"/>
          </p:cNvGrpSpPr>
          <p:nvPr/>
        </p:nvGrpSpPr>
        <p:grpSpPr>
          <a:xfrm rot="0">
            <a:off x="0" y="188384"/>
            <a:ext cx="2885349" cy="1110732"/>
            <a:chOff x="0" y="0"/>
            <a:chExt cx="3847132" cy="1480976"/>
          </a:xfrm>
        </p:grpSpPr>
        <p:sp>
          <p:nvSpPr>
            <p:cNvPr name="Freeform 46" id="46"/>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1"/>
              <a:stretch>
                <a:fillRect l="0" t="0" r="-1" b="-1"/>
              </a:stretch>
            </a:blipFill>
          </p:spPr>
        </p:sp>
      </p:grpSp>
      <p:grpSp>
        <p:nvGrpSpPr>
          <p:cNvPr name="Group 47" id="47"/>
          <p:cNvGrpSpPr>
            <a:grpSpLocks noChangeAspect="true"/>
          </p:cNvGrpSpPr>
          <p:nvPr/>
        </p:nvGrpSpPr>
        <p:grpSpPr>
          <a:xfrm rot="0">
            <a:off x="13250426" y="188384"/>
            <a:ext cx="4712109" cy="1178028"/>
            <a:chOff x="0" y="0"/>
            <a:chExt cx="6282812" cy="1570704"/>
          </a:xfrm>
        </p:grpSpPr>
        <p:sp>
          <p:nvSpPr>
            <p:cNvPr name="Freeform 48" id="48"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22"/>
              <a:stretch>
                <a:fillRect l="0" t="0" r="0" b="2"/>
              </a:stretch>
            </a:blipFill>
          </p:spPr>
        </p:sp>
      </p:grpSp>
      <p:grpSp>
        <p:nvGrpSpPr>
          <p:cNvPr name="Group 49" id="49"/>
          <p:cNvGrpSpPr/>
          <p:nvPr/>
        </p:nvGrpSpPr>
        <p:grpSpPr>
          <a:xfrm rot="0">
            <a:off x="5685940" y="255723"/>
            <a:ext cx="6172200" cy="464948"/>
            <a:chOff x="0" y="0"/>
            <a:chExt cx="8229600" cy="619930"/>
          </a:xfrm>
        </p:grpSpPr>
        <p:sp>
          <p:nvSpPr>
            <p:cNvPr name="Freeform 50" id="50"/>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51" id="51"/>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aphicFrame>
        <p:nvGraphicFramePr>
          <p:cNvPr name="Object 8" id="8"/>
          <p:cNvGraphicFramePr/>
          <p:nvPr/>
        </p:nvGraphicFramePr>
        <p:xfrm>
          <a:off x="871167" y="3838008"/>
          <a:ext cx="9072562" cy="5267087"/>
        </p:xfrm>
        <a:graphic>
          <a:graphicData uri="http://schemas.openxmlformats.org/presentationml/2006/ole">
            <p:oleObj imgW="10883900" imgH="70739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graphicFrame>
        <p:nvGraphicFramePr>
          <p:cNvPr name="Object 9" id="9"/>
          <p:cNvGraphicFramePr/>
          <p:nvPr/>
        </p:nvGraphicFramePr>
        <p:xfrm>
          <a:off x="9306315" y="3360840"/>
          <a:ext cx="9215438" cy="5810012"/>
        </p:xfrm>
        <a:graphic>
          <a:graphicData uri="http://schemas.openxmlformats.org/presentationml/2006/ole">
            <p:oleObj imgW="11049000" imgH="76454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10" id="10"/>
          <p:cNvSpPr txBox="true"/>
          <p:nvPr/>
        </p:nvSpPr>
        <p:spPr>
          <a:xfrm rot="0">
            <a:off x="91441" y="1184816"/>
            <a:ext cx="18105118" cy="992357"/>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Tecnologías utilizadas</a:t>
            </a:r>
          </a:p>
        </p:txBody>
      </p:sp>
      <p:sp>
        <p:nvSpPr>
          <p:cNvPr name="TextBox 11" id="11"/>
          <p:cNvSpPr txBox="true"/>
          <p:nvPr/>
        </p:nvSpPr>
        <p:spPr>
          <a:xfrm rot="0">
            <a:off x="1028700" y="2940070"/>
            <a:ext cx="2100559" cy="755816"/>
          </a:xfrm>
          <a:prstGeom prst="rect">
            <a:avLst/>
          </a:prstGeom>
        </p:spPr>
        <p:txBody>
          <a:bodyPr anchor="t" rtlCol="false" tIns="0" lIns="0" bIns="0" rIns="0">
            <a:spAutoFit/>
          </a:bodyPr>
          <a:lstStyle/>
          <a:p>
            <a:pPr algn="ctr">
              <a:lnSpc>
                <a:spcPts val="5300"/>
              </a:lnSpc>
            </a:pPr>
            <a:r>
              <a:rPr lang="en-US" sz="4417">
                <a:solidFill>
                  <a:srgbClr val="000000"/>
                </a:solidFill>
                <a:latin typeface="Calibri (MS)"/>
                <a:ea typeface="Calibri (MS)"/>
                <a:cs typeface="Calibri (MS)"/>
                <a:sym typeface="Calibri (MS)"/>
              </a:rPr>
              <a:t>Frontend</a:t>
            </a:r>
          </a:p>
        </p:txBody>
      </p:sp>
      <p:sp>
        <p:nvSpPr>
          <p:cNvPr name="TextBox 12" id="12"/>
          <p:cNvSpPr txBox="true"/>
          <p:nvPr/>
        </p:nvSpPr>
        <p:spPr>
          <a:xfrm rot="0">
            <a:off x="9306315" y="2348236"/>
            <a:ext cx="1934790" cy="755816"/>
          </a:xfrm>
          <a:prstGeom prst="rect">
            <a:avLst/>
          </a:prstGeom>
        </p:spPr>
        <p:txBody>
          <a:bodyPr anchor="t" rtlCol="false" tIns="0" lIns="0" bIns="0" rIns="0">
            <a:spAutoFit/>
          </a:bodyPr>
          <a:lstStyle/>
          <a:p>
            <a:pPr algn="ctr">
              <a:lnSpc>
                <a:spcPts val="5300"/>
              </a:lnSpc>
            </a:pPr>
            <a:r>
              <a:rPr lang="en-US" sz="4417">
                <a:solidFill>
                  <a:srgbClr val="000000"/>
                </a:solidFill>
                <a:latin typeface="Calibri (MS)"/>
                <a:ea typeface="Calibri (MS)"/>
                <a:cs typeface="Calibri (MS)"/>
                <a:sym typeface="Calibri (MS)"/>
              </a:rPr>
              <a:t>Backend</a:t>
            </a:r>
          </a:p>
        </p:txBody>
      </p:sp>
      <p:grpSp>
        <p:nvGrpSpPr>
          <p:cNvPr name="Group 13" id="13"/>
          <p:cNvGrpSpPr/>
          <p:nvPr/>
        </p:nvGrpSpPr>
        <p:grpSpPr>
          <a:xfrm rot="0">
            <a:off x="5685940" y="255723"/>
            <a:ext cx="6172200" cy="464948"/>
            <a:chOff x="0" y="0"/>
            <a:chExt cx="8229600" cy="619930"/>
          </a:xfrm>
        </p:grpSpPr>
        <p:sp>
          <p:nvSpPr>
            <p:cNvPr name="Freeform 14" id="1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5" id="1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p:nvPr/>
        </p:nvGrpSpPr>
        <p:grpSpPr>
          <a:xfrm rot="0">
            <a:off x="1989941" y="2427169"/>
            <a:ext cx="15972594" cy="2028161"/>
            <a:chOff x="0" y="0"/>
            <a:chExt cx="4206774" cy="534166"/>
          </a:xfrm>
        </p:grpSpPr>
        <p:sp>
          <p:nvSpPr>
            <p:cNvPr name="Freeform 7" id="7"/>
            <p:cNvSpPr/>
            <p:nvPr/>
          </p:nvSpPr>
          <p:spPr>
            <a:xfrm flipH="false" flipV="false" rot="0">
              <a:off x="0" y="0"/>
              <a:ext cx="4206773" cy="534166"/>
            </a:xfrm>
            <a:custGeom>
              <a:avLst/>
              <a:gdLst/>
              <a:ahLst/>
              <a:cxnLst/>
              <a:rect r="r" b="b" t="t" l="l"/>
              <a:pathLst>
                <a:path h="534166" w="4206773">
                  <a:moveTo>
                    <a:pt x="12118" y="0"/>
                  </a:moveTo>
                  <a:lnTo>
                    <a:pt x="4194656" y="0"/>
                  </a:lnTo>
                  <a:cubicBezTo>
                    <a:pt x="4201348" y="0"/>
                    <a:pt x="4206773" y="5425"/>
                    <a:pt x="4206773" y="12118"/>
                  </a:cubicBezTo>
                  <a:lnTo>
                    <a:pt x="4206773" y="522048"/>
                  </a:lnTo>
                  <a:cubicBezTo>
                    <a:pt x="4206773" y="528741"/>
                    <a:pt x="4201348" y="534166"/>
                    <a:pt x="4194656" y="534166"/>
                  </a:cubicBezTo>
                  <a:lnTo>
                    <a:pt x="12118" y="534166"/>
                  </a:lnTo>
                  <a:cubicBezTo>
                    <a:pt x="5425" y="534166"/>
                    <a:pt x="0" y="528741"/>
                    <a:pt x="0" y="522048"/>
                  </a:cubicBezTo>
                  <a:lnTo>
                    <a:pt x="0" y="12118"/>
                  </a:lnTo>
                  <a:cubicBezTo>
                    <a:pt x="0" y="5425"/>
                    <a:pt x="5425" y="0"/>
                    <a:pt x="12118" y="0"/>
                  </a:cubicBezTo>
                  <a:close/>
                </a:path>
              </a:pathLst>
            </a:custGeom>
            <a:solidFill>
              <a:srgbClr val="000000">
                <a:alpha val="0"/>
              </a:srgbClr>
            </a:solidFill>
            <a:ln w="19050" cap="rnd">
              <a:solidFill>
                <a:srgbClr val="000000"/>
              </a:solidFill>
              <a:prstDash val="solid"/>
              <a:round/>
            </a:ln>
          </p:spPr>
        </p:sp>
        <p:sp>
          <p:nvSpPr>
            <p:cNvPr name="TextBox 8" id="8"/>
            <p:cNvSpPr txBox="true"/>
            <p:nvPr/>
          </p:nvSpPr>
          <p:spPr>
            <a:xfrm>
              <a:off x="0" y="-38100"/>
              <a:ext cx="4206774" cy="572266"/>
            </a:xfrm>
            <a:prstGeom prst="rect">
              <a:avLst/>
            </a:prstGeom>
          </p:spPr>
          <p:txBody>
            <a:bodyPr anchor="ctr" rtlCol="false" tIns="50800" lIns="50800" bIns="50800" rIns="50800"/>
            <a:lstStyle/>
            <a:p>
              <a:pPr algn="ctr">
                <a:lnSpc>
                  <a:spcPts val="2160"/>
                </a:lnSpc>
              </a:pPr>
            </a:p>
          </p:txBody>
        </p:sp>
      </p:grpSp>
      <p:grpSp>
        <p:nvGrpSpPr>
          <p:cNvPr name="Group 9" id="9"/>
          <p:cNvGrpSpPr/>
          <p:nvPr/>
        </p:nvGrpSpPr>
        <p:grpSpPr>
          <a:xfrm rot="0">
            <a:off x="1989941" y="4830504"/>
            <a:ext cx="15972594" cy="2131882"/>
            <a:chOff x="0" y="0"/>
            <a:chExt cx="4206774" cy="561483"/>
          </a:xfrm>
        </p:grpSpPr>
        <p:sp>
          <p:nvSpPr>
            <p:cNvPr name="Freeform 10" id="10"/>
            <p:cNvSpPr/>
            <p:nvPr/>
          </p:nvSpPr>
          <p:spPr>
            <a:xfrm flipH="false" flipV="false" rot="0">
              <a:off x="0" y="0"/>
              <a:ext cx="4206773" cy="561483"/>
            </a:xfrm>
            <a:custGeom>
              <a:avLst/>
              <a:gdLst/>
              <a:ahLst/>
              <a:cxnLst/>
              <a:rect r="r" b="b" t="t" l="l"/>
              <a:pathLst>
                <a:path h="561483" w="4206773">
                  <a:moveTo>
                    <a:pt x="12118" y="0"/>
                  </a:moveTo>
                  <a:lnTo>
                    <a:pt x="4194656" y="0"/>
                  </a:lnTo>
                  <a:cubicBezTo>
                    <a:pt x="4201348" y="0"/>
                    <a:pt x="4206773" y="5425"/>
                    <a:pt x="4206773" y="12118"/>
                  </a:cubicBezTo>
                  <a:lnTo>
                    <a:pt x="4206773" y="549366"/>
                  </a:lnTo>
                  <a:cubicBezTo>
                    <a:pt x="4206773" y="556058"/>
                    <a:pt x="4201348" y="561483"/>
                    <a:pt x="4194656" y="561483"/>
                  </a:cubicBezTo>
                  <a:lnTo>
                    <a:pt x="12118" y="561483"/>
                  </a:lnTo>
                  <a:cubicBezTo>
                    <a:pt x="8904" y="561483"/>
                    <a:pt x="5822" y="560207"/>
                    <a:pt x="3549" y="557934"/>
                  </a:cubicBezTo>
                  <a:cubicBezTo>
                    <a:pt x="1277" y="555662"/>
                    <a:pt x="0" y="552580"/>
                    <a:pt x="0" y="549366"/>
                  </a:cubicBezTo>
                  <a:lnTo>
                    <a:pt x="0" y="12118"/>
                  </a:lnTo>
                  <a:cubicBezTo>
                    <a:pt x="0" y="5425"/>
                    <a:pt x="5425" y="0"/>
                    <a:pt x="12118" y="0"/>
                  </a:cubicBezTo>
                  <a:close/>
                </a:path>
              </a:pathLst>
            </a:custGeom>
            <a:solidFill>
              <a:srgbClr val="000000">
                <a:alpha val="0"/>
              </a:srgbClr>
            </a:solidFill>
            <a:ln w="19050" cap="rnd">
              <a:solidFill>
                <a:srgbClr val="000000"/>
              </a:solidFill>
              <a:prstDash val="solid"/>
              <a:round/>
            </a:ln>
          </p:spPr>
        </p:sp>
        <p:sp>
          <p:nvSpPr>
            <p:cNvPr name="TextBox 11" id="11"/>
            <p:cNvSpPr txBox="true"/>
            <p:nvPr/>
          </p:nvSpPr>
          <p:spPr>
            <a:xfrm>
              <a:off x="0" y="-38100"/>
              <a:ext cx="4206774" cy="599583"/>
            </a:xfrm>
            <a:prstGeom prst="rect">
              <a:avLst/>
            </a:prstGeom>
          </p:spPr>
          <p:txBody>
            <a:bodyPr anchor="ctr" rtlCol="false" tIns="50800" lIns="50800" bIns="50800" rIns="50800"/>
            <a:lstStyle/>
            <a:p>
              <a:pPr algn="ctr">
                <a:lnSpc>
                  <a:spcPts val="2160"/>
                </a:lnSpc>
              </a:pPr>
            </a:p>
          </p:txBody>
        </p:sp>
      </p:grpSp>
      <p:grpSp>
        <p:nvGrpSpPr>
          <p:cNvPr name="Group 12" id="12"/>
          <p:cNvGrpSpPr/>
          <p:nvPr/>
        </p:nvGrpSpPr>
        <p:grpSpPr>
          <a:xfrm rot="0">
            <a:off x="1989941" y="7230139"/>
            <a:ext cx="15972594" cy="2028161"/>
            <a:chOff x="0" y="0"/>
            <a:chExt cx="4206774" cy="534166"/>
          </a:xfrm>
        </p:grpSpPr>
        <p:sp>
          <p:nvSpPr>
            <p:cNvPr name="Freeform 13" id="13"/>
            <p:cNvSpPr/>
            <p:nvPr/>
          </p:nvSpPr>
          <p:spPr>
            <a:xfrm flipH="false" flipV="false" rot="0">
              <a:off x="0" y="0"/>
              <a:ext cx="4206773" cy="534166"/>
            </a:xfrm>
            <a:custGeom>
              <a:avLst/>
              <a:gdLst/>
              <a:ahLst/>
              <a:cxnLst/>
              <a:rect r="r" b="b" t="t" l="l"/>
              <a:pathLst>
                <a:path h="534166" w="4206773">
                  <a:moveTo>
                    <a:pt x="12118" y="0"/>
                  </a:moveTo>
                  <a:lnTo>
                    <a:pt x="4194656" y="0"/>
                  </a:lnTo>
                  <a:cubicBezTo>
                    <a:pt x="4201348" y="0"/>
                    <a:pt x="4206773" y="5425"/>
                    <a:pt x="4206773" y="12118"/>
                  </a:cubicBezTo>
                  <a:lnTo>
                    <a:pt x="4206773" y="522048"/>
                  </a:lnTo>
                  <a:cubicBezTo>
                    <a:pt x="4206773" y="528741"/>
                    <a:pt x="4201348" y="534166"/>
                    <a:pt x="4194656" y="534166"/>
                  </a:cubicBezTo>
                  <a:lnTo>
                    <a:pt x="12118" y="534166"/>
                  </a:lnTo>
                  <a:cubicBezTo>
                    <a:pt x="5425" y="534166"/>
                    <a:pt x="0" y="528741"/>
                    <a:pt x="0" y="522048"/>
                  </a:cubicBezTo>
                  <a:lnTo>
                    <a:pt x="0" y="12118"/>
                  </a:lnTo>
                  <a:cubicBezTo>
                    <a:pt x="0" y="5425"/>
                    <a:pt x="5425" y="0"/>
                    <a:pt x="12118" y="0"/>
                  </a:cubicBezTo>
                  <a:close/>
                </a:path>
              </a:pathLst>
            </a:custGeom>
            <a:solidFill>
              <a:srgbClr val="000000">
                <a:alpha val="0"/>
              </a:srgbClr>
            </a:solidFill>
            <a:ln w="19050" cap="rnd">
              <a:solidFill>
                <a:srgbClr val="000000"/>
              </a:solidFill>
              <a:prstDash val="solid"/>
              <a:round/>
            </a:ln>
          </p:spPr>
        </p:sp>
        <p:sp>
          <p:nvSpPr>
            <p:cNvPr name="TextBox 14" id="14"/>
            <p:cNvSpPr txBox="true"/>
            <p:nvPr/>
          </p:nvSpPr>
          <p:spPr>
            <a:xfrm>
              <a:off x="0" y="-38100"/>
              <a:ext cx="4206774" cy="572266"/>
            </a:xfrm>
            <a:prstGeom prst="rect">
              <a:avLst/>
            </a:prstGeom>
          </p:spPr>
          <p:txBody>
            <a:bodyPr anchor="ctr" rtlCol="false" tIns="50800" lIns="50800" bIns="50800" rIns="50800"/>
            <a:lstStyle/>
            <a:p>
              <a:pPr algn="ctr">
                <a:lnSpc>
                  <a:spcPts val="2160"/>
                </a:lnSpc>
              </a:pPr>
            </a:p>
          </p:txBody>
        </p:sp>
      </p:grpSp>
      <p:sp>
        <p:nvSpPr>
          <p:cNvPr name="Freeform 15" id="15"/>
          <p:cNvSpPr/>
          <p:nvPr/>
        </p:nvSpPr>
        <p:spPr>
          <a:xfrm flipH="false" flipV="false" rot="0">
            <a:off x="484983" y="2876034"/>
            <a:ext cx="1087433" cy="1137185"/>
          </a:xfrm>
          <a:custGeom>
            <a:avLst/>
            <a:gdLst/>
            <a:ahLst/>
            <a:cxnLst/>
            <a:rect r="r" b="b" t="t" l="l"/>
            <a:pathLst>
              <a:path h="1137185" w="1087433">
                <a:moveTo>
                  <a:pt x="0" y="0"/>
                </a:moveTo>
                <a:lnTo>
                  <a:pt x="1087434" y="0"/>
                </a:lnTo>
                <a:lnTo>
                  <a:pt x="1087434" y="1137185"/>
                </a:lnTo>
                <a:lnTo>
                  <a:pt x="0" y="1137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84983" y="5105011"/>
            <a:ext cx="1087433" cy="1396383"/>
          </a:xfrm>
          <a:custGeom>
            <a:avLst/>
            <a:gdLst/>
            <a:ahLst/>
            <a:cxnLst/>
            <a:rect r="r" b="b" t="t" l="l"/>
            <a:pathLst>
              <a:path h="1396383" w="1087433">
                <a:moveTo>
                  <a:pt x="0" y="0"/>
                </a:moveTo>
                <a:lnTo>
                  <a:pt x="1087434" y="0"/>
                </a:lnTo>
                <a:lnTo>
                  <a:pt x="1087434" y="1396383"/>
                </a:lnTo>
                <a:lnTo>
                  <a:pt x="0" y="13963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83761" y="7596769"/>
            <a:ext cx="1289877" cy="1289877"/>
          </a:xfrm>
          <a:custGeom>
            <a:avLst/>
            <a:gdLst/>
            <a:ahLst/>
            <a:cxnLst/>
            <a:rect r="r" b="b" t="t" l="l"/>
            <a:pathLst>
              <a:path h="1289877" w="1289877">
                <a:moveTo>
                  <a:pt x="0" y="0"/>
                </a:moveTo>
                <a:lnTo>
                  <a:pt x="1289878" y="0"/>
                </a:lnTo>
                <a:lnTo>
                  <a:pt x="1289878" y="1289877"/>
                </a:lnTo>
                <a:lnTo>
                  <a:pt x="0" y="12898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5706308" y="1289591"/>
            <a:ext cx="6875383" cy="609638"/>
          </a:xfrm>
          <a:prstGeom prst="rect">
            <a:avLst/>
          </a:prstGeom>
        </p:spPr>
        <p:txBody>
          <a:bodyPr anchor="t" rtlCol="false" tIns="0" lIns="0" bIns="0" rIns="0">
            <a:spAutoFit/>
          </a:bodyPr>
          <a:lstStyle/>
          <a:p>
            <a:pPr algn="ctr">
              <a:lnSpc>
                <a:spcPts val="4798"/>
              </a:lnSpc>
            </a:pPr>
            <a:r>
              <a:rPr lang="en-US" sz="3999" b="true">
                <a:solidFill>
                  <a:srgbClr val="252525"/>
                </a:solidFill>
                <a:latin typeface="Now Bold"/>
                <a:ea typeface="Now Bold"/>
                <a:cs typeface="Now Bold"/>
                <a:sym typeface="Now Bold"/>
              </a:rPr>
              <a:t>PRIVACIDAD Y SEGURIDAD</a:t>
            </a:r>
          </a:p>
        </p:txBody>
      </p:sp>
      <p:sp>
        <p:nvSpPr>
          <p:cNvPr name="TextBox 19" id="19"/>
          <p:cNvSpPr txBox="true"/>
          <p:nvPr/>
        </p:nvSpPr>
        <p:spPr>
          <a:xfrm rot="0">
            <a:off x="2413307" y="2654051"/>
            <a:ext cx="15125862" cy="1533525"/>
          </a:xfrm>
          <a:prstGeom prst="rect">
            <a:avLst/>
          </a:prstGeom>
        </p:spPr>
        <p:txBody>
          <a:bodyPr anchor="t" rtlCol="false" tIns="0" lIns="0" bIns="0" rIns="0">
            <a:spAutoFit/>
          </a:bodyPr>
          <a:lstStyle/>
          <a:p>
            <a:pPr algn="l">
              <a:lnSpc>
                <a:spcPts val="2994"/>
              </a:lnSpc>
            </a:pPr>
            <a:r>
              <a:rPr lang="en-US" b="true" sz="2495">
                <a:solidFill>
                  <a:srgbClr val="000000"/>
                </a:solidFill>
                <a:latin typeface="Calibri (MS) Bold"/>
                <a:ea typeface="Calibri (MS) Bold"/>
                <a:cs typeface="Calibri (MS) Bold"/>
                <a:sym typeface="Calibri (MS) Bold"/>
              </a:rPr>
              <a:t>Autenticación y Autorización (RBAC):</a:t>
            </a:r>
          </a:p>
          <a:p>
            <a:pPr algn="l" marL="538831" indent="-269416" lvl="1">
              <a:lnSpc>
                <a:spcPts val="2994"/>
              </a:lnSpc>
              <a:buFont typeface="Arial"/>
              <a:buChar char="•"/>
            </a:pPr>
            <a:r>
              <a:rPr lang="en-US" b="true" sz="2495">
                <a:solidFill>
                  <a:srgbClr val="000000"/>
                </a:solidFill>
                <a:latin typeface="Calibri (MS) Bold"/>
                <a:ea typeface="Calibri (MS) Bold"/>
                <a:cs typeface="Calibri (MS) Bold"/>
                <a:sym typeface="Calibri (MS) Bold"/>
              </a:rPr>
              <a:t>Implementación de JSON Web Tokens (JWT) para manejo de sesiones seguras y stateless.</a:t>
            </a:r>
          </a:p>
          <a:p>
            <a:pPr algn="l" marL="538831" indent="-269416" lvl="1">
              <a:lnSpc>
                <a:spcPts val="2994"/>
              </a:lnSpc>
              <a:buFont typeface="Arial"/>
              <a:buChar char="•"/>
            </a:pPr>
            <a:r>
              <a:rPr lang="en-US" b="true" sz="2495">
                <a:solidFill>
                  <a:srgbClr val="000000"/>
                </a:solidFill>
                <a:latin typeface="Calibri (MS) Bold"/>
                <a:ea typeface="Calibri (MS) Bold"/>
                <a:cs typeface="Calibri (MS) Bold"/>
                <a:sym typeface="Calibri (MS) Bold"/>
              </a:rPr>
              <a:t>Control de Acceso Basado en Roles (RBAC) estricto: Un beneficiario jamás puede ver datos de otro proyecto ni de otro usuario. Middleware de validación en cada endpoint del backend.</a:t>
            </a:r>
          </a:p>
        </p:txBody>
      </p:sp>
      <p:sp>
        <p:nvSpPr>
          <p:cNvPr name="TextBox 20" id="20"/>
          <p:cNvSpPr txBox="true"/>
          <p:nvPr/>
        </p:nvSpPr>
        <p:spPr>
          <a:xfrm rot="0">
            <a:off x="2413307" y="5057386"/>
            <a:ext cx="14765712" cy="1905000"/>
          </a:xfrm>
          <a:prstGeom prst="rect">
            <a:avLst/>
          </a:prstGeom>
        </p:spPr>
        <p:txBody>
          <a:bodyPr anchor="t" rtlCol="false" tIns="0" lIns="0" bIns="0" rIns="0">
            <a:spAutoFit/>
          </a:bodyPr>
          <a:lstStyle/>
          <a:p>
            <a:pPr algn="l">
              <a:lnSpc>
                <a:spcPts val="2994"/>
              </a:lnSpc>
            </a:pPr>
            <a:r>
              <a:rPr lang="en-US" b="true" sz="2495">
                <a:solidFill>
                  <a:srgbClr val="000000"/>
                </a:solidFill>
                <a:latin typeface="Calibri (MS) Bold"/>
                <a:ea typeface="Calibri (MS) Bold"/>
                <a:cs typeface="Calibri (MS) Bold"/>
                <a:sym typeface="Calibri (MS) Bold"/>
              </a:rPr>
              <a:t>Pro</a:t>
            </a:r>
            <a:r>
              <a:rPr lang="en-US" b="true" sz="2495">
                <a:solidFill>
                  <a:srgbClr val="000000"/>
                </a:solidFill>
                <a:latin typeface="Calibri (MS) Bold"/>
                <a:ea typeface="Calibri (MS) Bold"/>
                <a:cs typeface="Calibri (MS) Bold"/>
                <a:sym typeface="Calibri (MS) Bold"/>
              </a:rPr>
              <a:t>tección de Datos Sensibles:</a:t>
            </a:r>
          </a:p>
          <a:p>
            <a:pPr algn="l" marL="538831" indent="-269416" lvl="1">
              <a:lnSpc>
                <a:spcPts val="2994"/>
              </a:lnSpc>
              <a:buFont typeface="Arial"/>
              <a:buChar char="•"/>
            </a:pPr>
            <a:r>
              <a:rPr lang="en-US" b="true" sz="2495">
                <a:solidFill>
                  <a:srgbClr val="000000"/>
                </a:solidFill>
                <a:latin typeface="Calibri (MS) Bold"/>
                <a:ea typeface="Calibri (MS) Bold"/>
                <a:cs typeface="Calibri (MS) Bold"/>
                <a:sym typeface="Calibri (MS) Bold"/>
              </a:rPr>
              <a:t>Hashing de Contraseñas: Uso de bcrypt con saltos aleatorios; las contraseñas nunca se guardan en texto plano.</a:t>
            </a:r>
          </a:p>
          <a:p>
            <a:pPr algn="l" marL="538831" indent="-269416" lvl="1">
              <a:lnSpc>
                <a:spcPts val="2994"/>
              </a:lnSpc>
              <a:buFont typeface="Arial"/>
              <a:buChar char="•"/>
            </a:pPr>
            <a:r>
              <a:rPr lang="en-US" b="true" sz="2495">
                <a:solidFill>
                  <a:srgbClr val="000000"/>
                </a:solidFill>
                <a:latin typeface="Calibri (MS) Bold"/>
                <a:ea typeface="Calibri (MS) Bold"/>
                <a:cs typeface="Calibri (MS) Bold"/>
                <a:sym typeface="Calibri (MS) Bold"/>
              </a:rPr>
              <a:t>Datos Personales (RUT/Email): Transmisión encriptada vía HTTPS (TLS 1.2+) garantizada por la infraestructura de Supabase.</a:t>
            </a:r>
          </a:p>
        </p:txBody>
      </p:sp>
      <p:sp>
        <p:nvSpPr>
          <p:cNvPr name="TextBox 21" id="21"/>
          <p:cNvSpPr txBox="true"/>
          <p:nvPr/>
        </p:nvSpPr>
        <p:spPr>
          <a:xfrm rot="0">
            <a:off x="2413307" y="7457022"/>
            <a:ext cx="13740439" cy="1533525"/>
          </a:xfrm>
          <a:prstGeom prst="rect">
            <a:avLst/>
          </a:prstGeom>
        </p:spPr>
        <p:txBody>
          <a:bodyPr anchor="t" rtlCol="false" tIns="0" lIns="0" bIns="0" rIns="0">
            <a:spAutoFit/>
          </a:bodyPr>
          <a:lstStyle/>
          <a:p>
            <a:pPr algn="l">
              <a:lnSpc>
                <a:spcPts val="2994"/>
              </a:lnSpc>
            </a:pPr>
            <a:r>
              <a:rPr lang="en-US" b="true" sz="2495">
                <a:solidFill>
                  <a:srgbClr val="000000"/>
                </a:solidFill>
                <a:latin typeface="Calibri (MS) Bold"/>
                <a:ea typeface="Calibri (MS) Bold"/>
                <a:cs typeface="Calibri (MS) Bold"/>
                <a:sym typeface="Calibri (MS) Bold"/>
              </a:rPr>
              <a:t>S</a:t>
            </a:r>
            <a:r>
              <a:rPr lang="en-US" b="true" sz="2495">
                <a:solidFill>
                  <a:srgbClr val="000000"/>
                </a:solidFill>
                <a:latin typeface="Calibri (MS) Bold"/>
                <a:ea typeface="Calibri (MS) Bold"/>
                <a:cs typeface="Calibri (MS) Bold"/>
                <a:sym typeface="Calibri (MS) Bold"/>
              </a:rPr>
              <a:t>eguridad de la Infraestructura:</a:t>
            </a:r>
          </a:p>
          <a:p>
            <a:pPr algn="l" marL="538831" indent="-269416" lvl="1">
              <a:lnSpc>
                <a:spcPts val="2994"/>
              </a:lnSpc>
              <a:buFont typeface="Arial"/>
              <a:buChar char="•"/>
            </a:pPr>
            <a:r>
              <a:rPr lang="en-US" b="true" sz="2495">
                <a:solidFill>
                  <a:srgbClr val="000000"/>
                </a:solidFill>
                <a:latin typeface="Calibri (MS) Bold"/>
                <a:ea typeface="Calibri (MS) Bold"/>
                <a:cs typeface="Calibri (MS) Bold"/>
                <a:sym typeface="Calibri (MS) Bold"/>
              </a:rPr>
              <a:t>Row Level Security (RLS): Políticas de seguridad a nivel de base de datos (PostgreSQL) como capa extra de defensa.</a:t>
            </a:r>
          </a:p>
          <a:p>
            <a:pPr algn="l" marL="538831" indent="-269416" lvl="1">
              <a:lnSpc>
                <a:spcPts val="2994"/>
              </a:lnSpc>
              <a:buFont typeface="Arial"/>
              <a:buChar char="•"/>
            </a:pPr>
            <a:r>
              <a:rPr lang="en-US" b="true" sz="2495">
                <a:solidFill>
                  <a:srgbClr val="000000"/>
                </a:solidFill>
                <a:latin typeface="Calibri (MS) Bold"/>
                <a:ea typeface="Calibri (MS) Bold"/>
                <a:cs typeface="Calibri (MS) Bold"/>
                <a:sym typeface="Calibri (MS) Bold"/>
              </a:rPr>
              <a:t>Sanitización de Inputs: Validación estricta en Backend para prevenir inyecciones SQL y ataques XSS.</a:t>
            </a:r>
          </a:p>
        </p:txBody>
      </p:sp>
      <p:grpSp>
        <p:nvGrpSpPr>
          <p:cNvPr name="Group 22" id="22"/>
          <p:cNvGrpSpPr/>
          <p:nvPr/>
        </p:nvGrpSpPr>
        <p:grpSpPr>
          <a:xfrm rot="0">
            <a:off x="5685940" y="255723"/>
            <a:ext cx="6172200" cy="464948"/>
            <a:chOff x="0" y="0"/>
            <a:chExt cx="8229600" cy="619930"/>
          </a:xfrm>
        </p:grpSpPr>
        <p:sp>
          <p:nvSpPr>
            <p:cNvPr name="Freeform 23" id="23"/>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4" id="24"/>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Freeform 8" id="8"/>
          <p:cNvSpPr/>
          <p:nvPr/>
        </p:nvSpPr>
        <p:spPr>
          <a:xfrm flipH="false" flipV="false" rot="0">
            <a:off x="1598828" y="2693000"/>
            <a:ext cx="1957266" cy="1992128"/>
          </a:xfrm>
          <a:custGeom>
            <a:avLst/>
            <a:gdLst/>
            <a:ahLst/>
            <a:cxnLst/>
            <a:rect r="r" b="b" t="t" l="l"/>
            <a:pathLst>
              <a:path h="1992128" w="1957266">
                <a:moveTo>
                  <a:pt x="0" y="0"/>
                </a:moveTo>
                <a:lnTo>
                  <a:pt x="1957267" y="0"/>
                </a:lnTo>
                <a:lnTo>
                  <a:pt x="1957267" y="1992128"/>
                </a:lnTo>
                <a:lnTo>
                  <a:pt x="0" y="1992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38868" y="5411854"/>
            <a:ext cx="1677188" cy="1835500"/>
          </a:xfrm>
          <a:custGeom>
            <a:avLst/>
            <a:gdLst/>
            <a:ahLst/>
            <a:cxnLst/>
            <a:rect r="r" b="b" t="t" l="l"/>
            <a:pathLst>
              <a:path h="1835500" w="1677188">
                <a:moveTo>
                  <a:pt x="0" y="0"/>
                </a:moveTo>
                <a:lnTo>
                  <a:pt x="1677187" y="0"/>
                </a:lnTo>
                <a:lnTo>
                  <a:pt x="1677187" y="1835499"/>
                </a:lnTo>
                <a:lnTo>
                  <a:pt x="0" y="1835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98828" y="7837903"/>
            <a:ext cx="1699970" cy="1527848"/>
          </a:xfrm>
          <a:custGeom>
            <a:avLst/>
            <a:gdLst/>
            <a:ahLst/>
            <a:cxnLst/>
            <a:rect r="r" b="b" t="t" l="l"/>
            <a:pathLst>
              <a:path h="1527848" w="1699970">
                <a:moveTo>
                  <a:pt x="0" y="0"/>
                </a:moveTo>
                <a:lnTo>
                  <a:pt x="1699971" y="0"/>
                </a:lnTo>
                <a:lnTo>
                  <a:pt x="1699971" y="1527849"/>
                </a:lnTo>
                <a:lnTo>
                  <a:pt x="0" y="15278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801107" y="1831027"/>
            <a:ext cx="15941867" cy="557173"/>
          </a:xfrm>
          <a:prstGeom prst="rect">
            <a:avLst/>
          </a:prstGeom>
        </p:spPr>
        <p:txBody>
          <a:bodyPr anchor="t" rtlCol="false" tIns="0" lIns="0" bIns="0" rIns="0">
            <a:spAutoFit/>
          </a:bodyPr>
          <a:lstStyle/>
          <a:p>
            <a:pPr algn="ctr">
              <a:lnSpc>
                <a:spcPts val="4262"/>
              </a:lnSpc>
            </a:pPr>
            <a:r>
              <a:rPr lang="en-US" sz="3907" b="true">
                <a:solidFill>
                  <a:srgbClr val="252525"/>
                </a:solidFill>
                <a:latin typeface="Now Bold"/>
                <a:ea typeface="Now Bold"/>
                <a:cs typeface="Now Bold"/>
                <a:sym typeface="Now Bold"/>
              </a:rPr>
              <a:t>INNOVACIÓN, FACTIBILIDAD Y VIABILIDAD</a:t>
            </a:r>
          </a:p>
        </p:txBody>
      </p:sp>
      <p:sp>
        <p:nvSpPr>
          <p:cNvPr name="TextBox 12" id="12"/>
          <p:cNvSpPr txBox="true"/>
          <p:nvPr/>
        </p:nvSpPr>
        <p:spPr>
          <a:xfrm rot="0">
            <a:off x="4234328" y="3151603"/>
            <a:ext cx="12454843" cy="1533525"/>
          </a:xfrm>
          <a:prstGeom prst="rect">
            <a:avLst/>
          </a:prstGeom>
        </p:spPr>
        <p:txBody>
          <a:bodyPr anchor="t" rtlCol="false" tIns="0" lIns="0" bIns="0" rIns="0">
            <a:spAutoFit/>
          </a:bodyPr>
          <a:lstStyle/>
          <a:p>
            <a:pPr algn="l">
              <a:lnSpc>
                <a:spcPts val="2939"/>
              </a:lnSpc>
              <a:spcBef>
                <a:spcPct val="0"/>
              </a:spcBef>
            </a:pPr>
            <a:r>
              <a:rPr lang="en-US" b="true" sz="2449">
                <a:solidFill>
                  <a:srgbClr val="252525"/>
                </a:solidFill>
                <a:latin typeface="Calibri (MS) Bold"/>
                <a:ea typeface="Calibri (MS) Bold"/>
                <a:cs typeface="Calibri (MS) Bold"/>
                <a:sym typeface="Calibri (MS) Bold"/>
              </a:rPr>
              <a:t>Innovación (Social + Tecnológica):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Digitalización de un proceso históricamente análogo (postventa social).</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Empoderamiento del usuario: Cambio de paradigma donde el beneficiario pasa de ser un sujeto pasivo a un actor activo que gestiona su garantía con evidencia digital.</a:t>
            </a:r>
          </a:p>
        </p:txBody>
      </p:sp>
      <p:sp>
        <p:nvSpPr>
          <p:cNvPr name="TextBox 13" id="13"/>
          <p:cNvSpPr txBox="true"/>
          <p:nvPr/>
        </p:nvSpPr>
        <p:spPr>
          <a:xfrm rot="0">
            <a:off x="4234328" y="5539029"/>
            <a:ext cx="12454843" cy="1533525"/>
          </a:xfrm>
          <a:prstGeom prst="rect">
            <a:avLst/>
          </a:prstGeom>
        </p:spPr>
        <p:txBody>
          <a:bodyPr anchor="t" rtlCol="false" tIns="0" lIns="0" bIns="0" rIns="0">
            <a:spAutoFit/>
          </a:bodyPr>
          <a:lstStyle/>
          <a:p>
            <a:pPr algn="l">
              <a:lnSpc>
                <a:spcPts val="2939"/>
              </a:lnSpc>
              <a:spcBef>
                <a:spcPct val="0"/>
              </a:spcBef>
            </a:pPr>
            <a:r>
              <a:rPr lang="en-US" b="true" sz="2449">
                <a:solidFill>
                  <a:srgbClr val="252525"/>
                </a:solidFill>
                <a:latin typeface="Calibri (MS) Bold"/>
                <a:ea typeface="Calibri (MS) Bold"/>
                <a:cs typeface="Calibri (MS) Bold"/>
                <a:sym typeface="Calibri (MS) Bold"/>
              </a:rPr>
              <a:t>F</a:t>
            </a:r>
            <a:r>
              <a:rPr lang="en-US" b="true" sz="2449">
                <a:solidFill>
                  <a:srgbClr val="252525"/>
                </a:solidFill>
                <a:latin typeface="Calibri (MS) Bold"/>
                <a:ea typeface="Calibri (MS) Bold"/>
                <a:cs typeface="Calibri (MS) Bold"/>
                <a:sym typeface="Calibri (MS) Bold"/>
              </a:rPr>
              <a:t>actibilidad (Técnica):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S</a:t>
            </a:r>
            <a:r>
              <a:rPr lang="en-US" sz="2449">
                <a:solidFill>
                  <a:srgbClr val="252525"/>
                </a:solidFill>
                <a:latin typeface="Calibri (MS)"/>
                <a:ea typeface="Calibri (MS)"/>
                <a:cs typeface="Calibri (MS)"/>
                <a:sym typeface="Calibri (MS)"/>
              </a:rPr>
              <a:t>tack tecnológico maduro y probado (MERN Stack + Supabase).</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Equipo con competencias demostradas en desarrollo Fullstack y metodologías ágiles (XP), asegurando capacidad de ejecución del MVP en los plazos estipulados.</a:t>
            </a:r>
          </a:p>
        </p:txBody>
      </p:sp>
      <p:sp>
        <p:nvSpPr>
          <p:cNvPr name="TextBox 14" id="14"/>
          <p:cNvSpPr txBox="true"/>
          <p:nvPr/>
        </p:nvSpPr>
        <p:spPr>
          <a:xfrm rot="0">
            <a:off x="4234328" y="7704710"/>
            <a:ext cx="13287689" cy="1905000"/>
          </a:xfrm>
          <a:prstGeom prst="rect">
            <a:avLst/>
          </a:prstGeom>
        </p:spPr>
        <p:txBody>
          <a:bodyPr anchor="t" rtlCol="false" tIns="0" lIns="0" bIns="0" rIns="0">
            <a:spAutoFit/>
          </a:bodyPr>
          <a:lstStyle/>
          <a:p>
            <a:pPr algn="l">
              <a:lnSpc>
                <a:spcPts val="2939"/>
              </a:lnSpc>
            </a:pPr>
            <a:r>
              <a:rPr lang="en-US" sz="2449" b="true">
                <a:solidFill>
                  <a:srgbClr val="252525"/>
                </a:solidFill>
                <a:latin typeface="Calibri (MS) Bold"/>
                <a:ea typeface="Calibri (MS) Bold"/>
                <a:cs typeface="Calibri (MS) Bold"/>
                <a:sym typeface="Calibri (MS) Bold"/>
              </a:rPr>
              <a:t>Viabilidad (Económica):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B</a:t>
            </a:r>
            <a:r>
              <a:rPr lang="en-US" sz="2449">
                <a:solidFill>
                  <a:srgbClr val="252525"/>
                </a:solidFill>
                <a:latin typeface="Calibri (MS)"/>
                <a:ea typeface="Calibri (MS)"/>
                <a:cs typeface="Calibri (MS)"/>
                <a:sym typeface="Calibri (MS)"/>
              </a:rPr>
              <a:t>ajo TCO (To</a:t>
            </a:r>
            <a:r>
              <a:rPr lang="en-US" sz="2449">
                <a:solidFill>
                  <a:srgbClr val="252525"/>
                </a:solidFill>
                <a:latin typeface="Calibri (MS)"/>
                <a:ea typeface="Calibri (MS)"/>
                <a:cs typeface="Calibri (MS)"/>
                <a:sym typeface="Calibri (MS)"/>
              </a:rPr>
              <a:t>tal Cost of Ownership): Uso de capas gratuitas y Open Source reduce la barrera de entrada.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Modelo Híbrido: Flexibilidad comercial (Venta vs. SaaS) que asegura flujos de ingreso tanto de grandes instituciones como de ONGs pequeñas</a:t>
            </a:r>
          </a:p>
        </p:txBody>
      </p:sp>
      <p:grpSp>
        <p:nvGrpSpPr>
          <p:cNvPr name="Group 15" id="15"/>
          <p:cNvGrpSpPr/>
          <p:nvPr/>
        </p:nvGrpSpPr>
        <p:grpSpPr>
          <a:xfrm rot="0">
            <a:off x="5685940" y="255723"/>
            <a:ext cx="6172200" cy="464948"/>
            <a:chOff x="0" y="0"/>
            <a:chExt cx="8229600" cy="619930"/>
          </a:xfrm>
        </p:grpSpPr>
        <p:sp>
          <p:nvSpPr>
            <p:cNvPr name="Freeform 16" id="16"/>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7" id="17"/>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91441" y="1737447"/>
            <a:ext cx="18105118" cy="1205597"/>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Obstáculos presentados durante el desarrollo</a:t>
            </a:r>
          </a:p>
        </p:txBody>
      </p:sp>
      <p:sp>
        <p:nvSpPr>
          <p:cNvPr name="TextBox 9" id="9"/>
          <p:cNvSpPr txBox="true"/>
          <p:nvPr/>
        </p:nvSpPr>
        <p:spPr>
          <a:xfrm rot="0">
            <a:off x="820189" y="3105332"/>
            <a:ext cx="16845326" cy="6152968"/>
          </a:xfrm>
          <a:prstGeom prst="rect">
            <a:avLst/>
          </a:prstGeom>
        </p:spPr>
        <p:txBody>
          <a:bodyPr anchor="t" rtlCol="false" tIns="0" lIns="0" bIns="0" rIns="0">
            <a:spAutoFit/>
          </a:bodyPr>
          <a:lstStyle/>
          <a:p>
            <a:pPr algn="l">
              <a:lnSpc>
                <a:spcPts val="3256"/>
              </a:lnSpc>
              <a:spcBef>
                <a:spcPct val="0"/>
              </a:spcBef>
            </a:pPr>
            <a:r>
              <a:rPr lang="en-US" b="true" sz="2713">
                <a:solidFill>
                  <a:srgbClr val="000000"/>
                </a:solidFill>
                <a:latin typeface="Calibri (MS) Bold"/>
                <a:ea typeface="Calibri (MS) Bold"/>
                <a:cs typeface="Calibri (MS) Bold"/>
                <a:sym typeface="Calibri (MS) Bold"/>
              </a:rPr>
              <a:t>Curva de Aprendizaje (Supabase &amp; Georeferenciación):</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Integrar servicios de mapas y almacenamiento en la nube sin experiencia previa.</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Investigación técnica (Spikes) y pair programming para dominar la documentación y aplicar las librerías correctamente.</a:t>
            </a:r>
          </a:p>
          <a:p>
            <a:pPr algn="l">
              <a:lnSpc>
                <a:spcPts val="3256"/>
              </a:lnSpc>
              <a:spcBef>
                <a:spcPct val="0"/>
              </a:spcBef>
            </a:pPr>
            <a:r>
              <a:rPr lang="en-US" b="true" sz="2713">
                <a:solidFill>
                  <a:srgbClr val="000000"/>
                </a:solidFill>
                <a:latin typeface="Calibri (MS) Bold"/>
                <a:ea typeface="Calibri (MS) Bold"/>
                <a:cs typeface="Calibri (MS) Bold"/>
                <a:sym typeface="Calibri (MS) Bold"/>
              </a:rPr>
              <a:t>Gestión de Cambios en Requisitos:</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Ajustes en la lógica de negocio (normativa DS49) durante el desarrollo.</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Metodología XP (Extreme Programming) con iteraciones cortas, permitiendo pivotar y adaptar el código sin perder trabajo previo.</a:t>
            </a:r>
          </a:p>
          <a:p>
            <a:pPr algn="l">
              <a:lnSpc>
                <a:spcPts val="3256"/>
              </a:lnSpc>
              <a:spcBef>
                <a:spcPct val="0"/>
              </a:spcBef>
            </a:pPr>
            <a:r>
              <a:rPr lang="en-US" b="true" sz="2713">
                <a:solidFill>
                  <a:srgbClr val="000000"/>
                </a:solidFill>
                <a:latin typeface="Calibri (MS) Bold"/>
                <a:ea typeface="Calibri (MS) Bold"/>
                <a:cs typeface="Calibri (MS) Bold"/>
                <a:sym typeface="Calibri (MS) Bold"/>
              </a:rPr>
              <a:t>Limitaciones de Infraestructura (Capa Gratuita):</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Restricciones en conexiones de base de datos y almacenamiento.</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Optimización de consultas SQL y compresión de imágenes en el cliente antes de subirlas para maximizar recursos.</a:t>
            </a:r>
          </a:p>
          <a:p>
            <a:pPr algn="l">
              <a:lnSpc>
                <a:spcPts val="3256"/>
              </a:lnSpc>
            </a:pPr>
            <a:r>
              <a:rPr lang="en-US" b="true" sz="2713">
                <a:solidFill>
                  <a:srgbClr val="000000"/>
                </a:solidFill>
                <a:latin typeface="Calibri (MS) Bold"/>
                <a:ea typeface="Calibri (MS) Bold"/>
                <a:cs typeface="Calibri (MS) Bold"/>
                <a:sym typeface="Calibri (MS) Bold"/>
              </a:rPr>
              <a:t>Limitaciones de comunicación con TECHO-Chile:</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Poca y casi nula comunicación con techo para obtener requerimientos directos.</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Profesor asumio el rol de responsable para visualizar las necesidades del cliente</a:t>
            </a:r>
          </a:p>
        </p:txBody>
      </p:sp>
      <p:grpSp>
        <p:nvGrpSpPr>
          <p:cNvPr name="Group 10" id="10"/>
          <p:cNvGrpSpPr/>
          <p:nvPr/>
        </p:nvGrpSpPr>
        <p:grpSpPr>
          <a:xfrm rot="0">
            <a:off x="5685940" y="255723"/>
            <a:ext cx="6172200" cy="464948"/>
            <a:chOff x="0" y="0"/>
            <a:chExt cx="8229600" cy="619930"/>
          </a:xfrm>
        </p:grpSpPr>
        <p:sp>
          <p:nvSpPr>
            <p:cNvPr name="Freeform 11" id="11"/>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2" id="12"/>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0" y="1433087"/>
            <a:ext cx="18105119" cy="937451"/>
          </a:xfrm>
          <a:prstGeom prst="rect">
            <a:avLst/>
          </a:prstGeom>
        </p:spPr>
        <p:txBody>
          <a:bodyPr anchor="t" rtlCol="false" tIns="0" lIns="0" bIns="0" rIns="0">
            <a:spAutoFit/>
          </a:bodyPr>
          <a:lstStyle/>
          <a:p>
            <a:pPr algn="ctr">
              <a:lnSpc>
                <a:spcPts val="7198"/>
              </a:lnSpc>
            </a:pPr>
            <a:r>
              <a:rPr lang="en-US" sz="6600" b="true">
                <a:solidFill>
                  <a:srgbClr val="252525"/>
                </a:solidFill>
                <a:latin typeface="Now Bold"/>
                <a:ea typeface="Now Bold"/>
                <a:cs typeface="Now Bold"/>
                <a:sym typeface="Now Bold"/>
              </a:rPr>
              <a:t>APORTES Y BENEFICIOS</a:t>
            </a:r>
          </a:p>
        </p:txBody>
      </p:sp>
      <p:sp>
        <p:nvSpPr>
          <p:cNvPr name="AutoShape 9" id="9"/>
          <p:cNvSpPr/>
          <p:nvPr/>
        </p:nvSpPr>
        <p:spPr>
          <a:xfrm flipV="true">
            <a:off x="1579134" y="6614020"/>
            <a:ext cx="4172210" cy="0"/>
          </a:xfrm>
          <a:prstGeom prst="line">
            <a:avLst/>
          </a:prstGeom>
          <a:ln cap="flat" w="57150">
            <a:solidFill>
              <a:srgbClr val="34495E"/>
            </a:solidFill>
            <a:prstDash val="solid"/>
            <a:headEnd type="none" len="sm" w="sm"/>
            <a:tailEnd type="none" len="sm" w="sm"/>
          </a:ln>
        </p:spPr>
      </p:sp>
      <p:sp>
        <p:nvSpPr>
          <p:cNvPr name="Freeform 10" id="10"/>
          <p:cNvSpPr/>
          <p:nvPr/>
        </p:nvSpPr>
        <p:spPr>
          <a:xfrm flipH="false" flipV="false" rot="0">
            <a:off x="11757615" y="3338653"/>
            <a:ext cx="2344362" cy="1951681"/>
          </a:xfrm>
          <a:custGeom>
            <a:avLst/>
            <a:gdLst/>
            <a:ahLst/>
            <a:cxnLst/>
            <a:rect r="r" b="b" t="t" l="l"/>
            <a:pathLst>
              <a:path h="1951681" w="2344362">
                <a:moveTo>
                  <a:pt x="0" y="0"/>
                </a:moveTo>
                <a:lnTo>
                  <a:pt x="2344362" y="0"/>
                </a:lnTo>
                <a:lnTo>
                  <a:pt x="2344362" y="1951681"/>
                </a:lnTo>
                <a:lnTo>
                  <a:pt x="0" y="1951681"/>
                </a:lnTo>
                <a:lnTo>
                  <a:pt x="0" y="0"/>
                </a:lnTo>
                <a:close/>
              </a:path>
            </a:pathLst>
          </a:custGeom>
          <a:blipFill>
            <a:blip r:embed="rId4"/>
            <a:stretch>
              <a:fillRect l="0" t="0" r="0" b="0"/>
            </a:stretch>
          </a:blipFill>
        </p:spPr>
      </p:sp>
      <p:sp>
        <p:nvSpPr>
          <p:cNvPr name="Freeform 11" id="11"/>
          <p:cNvSpPr/>
          <p:nvPr/>
        </p:nvSpPr>
        <p:spPr>
          <a:xfrm flipH="false" flipV="false" rot="0">
            <a:off x="14897893" y="3430285"/>
            <a:ext cx="2361407" cy="2072135"/>
          </a:xfrm>
          <a:custGeom>
            <a:avLst/>
            <a:gdLst/>
            <a:ahLst/>
            <a:cxnLst/>
            <a:rect r="r" b="b" t="t" l="l"/>
            <a:pathLst>
              <a:path h="2072135" w="2361407">
                <a:moveTo>
                  <a:pt x="0" y="0"/>
                </a:moveTo>
                <a:lnTo>
                  <a:pt x="2361407" y="0"/>
                </a:lnTo>
                <a:lnTo>
                  <a:pt x="2361407" y="2072135"/>
                </a:lnTo>
                <a:lnTo>
                  <a:pt x="0" y="20721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a:off x="6094682" y="4350785"/>
            <a:ext cx="1379580" cy="19050"/>
          </a:xfrm>
          <a:prstGeom prst="line">
            <a:avLst/>
          </a:prstGeom>
          <a:ln cap="flat" w="152400">
            <a:solidFill>
              <a:srgbClr val="34495E"/>
            </a:solidFill>
            <a:prstDash val="solid"/>
            <a:headEnd type="none" len="sm" w="sm"/>
            <a:tailEnd type="arrow" len="sm" w="med"/>
          </a:ln>
        </p:spPr>
      </p:sp>
      <p:grpSp>
        <p:nvGrpSpPr>
          <p:cNvPr name="Group 13" id="13"/>
          <p:cNvGrpSpPr/>
          <p:nvPr/>
        </p:nvGrpSpPr>
        <p:grpSpPr>
          <a:xfrm rot="0">
            <a:off x="1236712" y="6899004"/>
            <a:ext cx="16022588" cy="2359296"/>
            <a:chOff x="0" y="0"/>
            <a:chExt cx="21363451" cy="3145728"/>
          </a:xfrm>
        </p:grpSpPr>
        <p:sp>
          <p:nvSpPr>
            <p:cNvPr name="Freeform 14" id="14"/>
            <p:cNvSpPr/>
            <p:nvPr/>
          </p:nvSpPr>
          <p:spPr>
            <a:xfrm flipH="false" flipV="false" rot="0">
              <a:off x="0" y="355062"/>
              <a:ext cx="6475891" cy="2689585"/>
            </a:xfrm>
            <a:custGeom>
              <a:avLst/>
              <a:gdLst/>
              <a:ahLst/>
              <a:cxnLst/>
              <a:rect r="r" b="b" t="t" l="l"/>
              <a:pathLst>
                <a:path h="2689585" w="6475891">
                  <a:moveTo>
                    <a:pt x="0" y="0"/>
                  </a:moveTo>
                  <a:lnTo>
                    <a:pt x="6475891" y="0"/>
                  </a:lnTo>
                  <a:lnTo>
                    <a:pt x="6475891" y="2689585"/>
                  </a:lnTo>
                  <a:lnTo>
                    <a:pt x="0" y="2689585"/>
                  </a:lnTo>
                  <a:lnTo>
                    <a:pt x="0" y="0"/>
                  </a:lnTo>
                  <a:close/>
                </a:path>
              </a:pathLst>
            </a:custGeom>
            <a:blipFill>
              <a:blip r:embed="rId7"/>
              <a:stretch>
                <a:fillRect l="0" t="-73567" r="0" b="-67209"/>
              </a:stretch>
            </a:blipFill>
          </p:spPr>
        </p:sp>
        <p:sp>
          <p:nvSpPr>
            <p:cNvPr name="Freeform 15" id="15"/>
            <p:cNvSpPr/>
            <p:nvPr/>
          </p:nvSpPr>
          <p:spPr>
            <a:xfrm flipH="false" flipV="false" rot="0">
              <a:off x="9999048" y="262714"/>
              <a:ext cx="2538415" cy="2620300"/>
            </a:xfrm>
            <a:custGeom>
              <a:avLst/>
              <a:gdLst/>
              <a:ahLst/>
              <a:cxnLst/>
              <a:rect r="r" b="b" t="t" l="l"/>
              <a:pathLst>
                <a:path h="2620300" w="2538415">
                  <a:moveTo>
                    <a:pt x="0" y="0"/>
                  </a:moveTo>
                  <a:lnTo>
                    <a:pt x="2538416" y="0"/>
                  </a:lnTo>
                  <a:lnTo>
                    <a:pt x="2538416" y="2620300"/>
                  </a:lnTo>
                  <a:lnTo>
                    <a:pt x="0" y="2620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6" id="16"/>
            <p:cNvSpPr/>
            <p:nvPr/>
          </p:nvSpPr>
          <p:spPr>
            <a:xfrm>
              <a:off x="6478697" y="1572864"/>
              <a:ext cx="1839440" cy="25400"/>
            </a:xfrm>
            <a:prstGeom prst="line">
              <a:avLst/>
            </a:prstGeom>
            <a:ln cap="flat" w="203200">
              <a:solidFill>
                <a:srgbClr val="34495E"/>
              </a:solidFill>
              <a:prstDash val="solid"/>
              <a:headEnd type="none" len="sm" w="sm"/>
              <a:tailEnd type="arrow" len="sm" w="med"/>
            </a:ln>
          </p:spPr>
        </p:sp>
        <p:sp>
          <p:nvSpPr>
            <p:cNvPr name="Freeform 17" id="17"/>
            <p:cNvSpPr/>
            <p:nvPr/>
          </p:nvSpPr>
          <p:spPr>
            <a:xfrm flipH="false" flipV="false" rot="0">
              <a:off x="14142167" y="126956"/>
              <a:ext cx="2891816" cy="2891816"/>
            </a:xfrm>
            <a:custGeom>
              <a:avLst/>
              <a:gdLst/>
              <a:ahLst/>
              <a:cxnLst/>
              <a:rect r="r" b="b" t="t" l="l"/>
              <a:pathLst>
                <a:path h="2891816" w="2891816">
                  <a:moveTo>
                    <a:pt x="0" y="0"/>
                  </a:moveTo>
                  <a:lnTo>
                    <a:pt x="2891816" y="0"/>
                  </a:lnTo>
                  <a:lnTo>
                    <a:pt x="2891816" y="2891816"/>
                  </a:lnTo>
                  <a:lnTo>
                    <a:pt x="0" y="28918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18257044" y="0"/>
              <a:ext cx="3106407" cy="3145728"/>
            </a:xfrm>
            <a:custGeom>
              <a:avLst/>
              <a:gdLst/>
              <a:ahLst/>
              <a:cxnLst/>
              <a:rect r="r" b="b" t="t" l="l"/>
              <a:pathLst>
                <a:path h="3145728" w="3106407">
                  <a:moveTo>
                    <a:pt x="0" y="0"/>
                  </a:moveTo>
                  <a:lnTo>
                    <a:pt x="3106407" y="0"/>
                  </a:lnTo>
                  <a:lnTo>
                    <a:pt x="3106407" y="3145728"/>
                  </a:lnTo>
                  <a:lnTo>
                    <a:pt x="0" y="31457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9" id="19"/>
          <p:cNvSpPr/>
          <p:nvPr/>
        </p:nvSpPr>
        <p:spPr>
          <a:xfrm flipH="false" flipV="false" rot="0">
            <a:off x="8208739" y="3430285"/>
            <a:ext cx="2958330" cy="1860050"/>
          </a:xfrm>
          <a:custGeom>
            <a:avLst/>
            <a:gdLst/>
            <a:ahLst/>
            <a:cxnLst/>
            <a:rect r="r" b="b" t="t" l="l"/>
            <a:pathLst>
              <a:path h="1860050" w="2958330">
                <a:moveTo>
                  <a:pt x="0" y="0"/>
                </a:moveTo>
                <a:lnTo>
                  <a:pt x="2958330" y="0"/>
                </a:lnTo>
                <a:lnTo>
                  <a:pt x="2958330" y="1860049"/>
                </a:lnTo>
                <a:lnTo>
                  <a:pt x="0" y="1860049"/>
                </a:lnTo>
                <a:lnTo>
                  <a:pt x="0" y="0"/>
                </a:lnTo>
                <a:close/>
              </a:path>
            </a:pathLst>
          </a:custGeom>
          <a:blipFill>
            <a:blip r:embed="rId14"/>
            <a:stretch>
              <a:fillRect l="0" t="0" r="0" b="0"/>
            </a:stretch>
          </a:blipFill>
        </p:spPr>
      </p:sp>
      <p:sp>
        <p:nvSpPr>
          <p:cNvPr name="Freeform 20" id="20"/>
          <p:cNvSpPr/>
          <p:nvPr/>
        </p:nvSpPr>
        <p:spPr>
          <a:xfrm flipH="false" flipV="false" rot="0">
            <a:off x="1973816" y="2778892"/>
            <a:ext cx="3382711" cy="3162834"/>
          </a:xfrm>
          <a:custGeom>
            <a:avLst/>
            <a:gdLst/>
            <a:ahLst/>
            <a:cxnLst/>
            <a:rect r="r" b="b" t="t" l="l"/>
            <a:pathLst>
              <a:path h="3162834" w="3382711">
                <a:moveTo>
                  <a:pt x="0" y="0"/>
                </a:moveTo>
                <a:lnTo>
                  <a:pt x="3382710" y="0"/>
                </a:lnTo>
                <a:lnTo>
                  <a:pt x="3382710" y="3162835"/>
                </a:lnTo>
                <a:lnTo>
                  <a:pt x="0" y="31628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1" id="21"/>
          <p:cNvSpPr txBox="true"/>
          <p:nvPr/>
        </p:nvSpPr>
        <p:spPr>
          <a:xfrm rot="0">
            <a:off x="2459236" y="6079261"/>
            <a:ext cx="13369528" cy="304800"/>
          </a:xfrm>
          <a:prstGeom prst="rect">
            <a:avLst/>
          </a:prstGeom>
        </p:spPr>
        <p:txBody>
          <a:bodyPr anchor="t" rtlCol="false" tIns="0" lIns="0" bIns="0" rIns="0">
            <a:spAutoFit/>
          </a:bodyPr>
          <a:lstStyle/>
          <a:p>
            <a:pPr algn="ctr">
              <a:lnSpc>
                <a:spcPts val="2160"/>
              </a:lnSpc>
              <a:spcBef>
                <a:spcPct val="0"/>
              </a:spcBef>
            </a:pPr>
            <a:r>
              <a:rPr lang="en-US" sz="1800">
                <a:solidFill>
                  <a:srgbClr val="252525"/>
                </a:solidFill>
                <a:latin typeface="Calibri (MS)"/>
                <a:ea typeface="Calibri (MS)"/>
                <a:cs typeface="Calibri (MS)"/>
                <a:sym typeface="Calibri (MS)"/>
              </a:rPr>
              <a:t>Dignidad y Tranquilidad: Recibir una respuesta rápida y formal ante problemas en su hogar reduce la ansiedad y mejora su calidad de vida inicial.</a:t>
            </a:r>
          </a:p>
        </p:txBody>
      </p:sp>
      <p:sp>
        <p:nvSpPr>
          <p:cNvPr name="TextBox 22" id="22"/>
          <p:cNvSpPr txBox="true"/>
          <p:nvPr/>
        </p:nvSpPr>
        <p:spPr>
          <a:xfrm rot="0">
            <a:off x="3009939" y="9391650"/>
            <a:ext cx="13068657" cy="571500"/>
          </a:xfrm>
          <a:prstGeom prst="rect">
            <a:avLst/>
          </a:prstGeom>
        </p:spPr>
        <p:txBody>
          <a:bodyPr anchor="t" rtlCol="false" tIns="0" lIns="0" bIns="0" rIns="0">
            <a:spAutoFit/>
          </a:bodyPr>
          <a:lstStyle/>
          <a:p>
            <a:pPr algn="ctr">
              <a:lnSpc>
                <a:spcPts val="2160"/>
              </a:lnSpc>
              <a:spcBef>
                <a:spcPct val="0"/>
              </a:spcBef>
            </a:pPr>
            <a:r>
              <a:rPr lang="en-US" sz="1800">
                <a:solidFill>
                  <a:srgbClr val="252525"/>
                </a:solidFill>
                <a:latin typeface="Calibri (MS)"/>
                <a:ea typeface="Calibri (MS)"/>
                <a:cs typeface="Calibri (MS)"/>
                <a:sym typeface="Calibri (MS)"/>
              </a:rPr>
              <a:t>Eficiencia: Reducción estimada del 40% en tiempos de gestión administrativa (eliminación de digitación manual).</a:t>
            </a:r>
          </a:p>
          <a:p>
            <a:pPr algn="ctr">
              <a:lnSpc>
                <a:spcPts val="2160"/>
              </a:lnSpc>
              <a:spcBef>
                <a:spcPct val="0"/>
              </a:spcBef>
            </a:pPr>
            <a:r>
              <a:rPr lang="en-US" sz="1800">
                <a:solidFill>
                  <a:srgbClr val="252525"/>
                </a:solidFill>
                <a:latin typeface="Calibri (MS)"/>
                <a:ea typeface="Calibri (MS)"/>
                <a:cs typeface="Calibri (MS)"/>
                <a:sym typeface="Calibri (MS)"/>
              </a:rPr>
              <a:t>Inteligencia de Datos: Dashboards que permiten detectar fallas recurrentes en constructoras (ej. "siempre fallan las cañerías del Proyecto X").</a:t>
            </a:r>
          </a:p>
        </p:txBody>
      </p:sp>
      <p:grpSp>
        <p:nvGrpSpPr>
          <p:cNvPr name="Group 23" id="23"/>
          <p:cNvGrpSpPr/>
          <p:nvPr/>
        </p:nvGrpSpPr>
        <p:grpSpPr>
          <a:xfrm rot="0">
            <a:off x="5685940" y="255723"/>
            <a:ext cx="6172200" cy="464948"/>
            <a:chOff x="0" y="0"/>
            <a:chExt cx="8229600" cy="619930"/>
          </a:xfrm>
        </p:grpSpPr>
        <p:sp>
          <p:nvSpPr>
            <p:cNvPr name="Freeform 24" id="2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5" id="2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1220062" y="1153680"/>
            <a:ext cx="11138374" cy="970788"/>
          </a:xfrm>
          <a:prstGeom prst="rect">
            <a:avLst/>
          </a:prstGeom>
        </p:spPr>
        <p:txBody>
          <a:bodyPr anchor="t" rtlCol="false" tIns="0" lIns="0" bIns="0" rIns="0">
            <a:spAutoFit/>
          </a:bodyPr>
          <a:lstStyle/>
          <a:p>
            <a:pPr algn="l">
              <a:lnSpc>
                <a:spcPts val="8391"/>
              </a:lnSpc>
            </a:pPr>
            <a:r>
              <a:rPr lang="en-US" sz="4800" b="true">
                <a:solidFill>
                  <a:srgbClr val="001D54"/>
                </a:solidFill>
                <a:latin typeface="HK Grotesk Bold"/>
                <a:ea typeface="HK Grotesk Bold"/>
                <a:cs typeface="HK Grotesk Bold"/>
                <a:sym typeface="HK Grotesk Bold"/>
              </a:rPr>
              <a:t>Modelo de Negocio Híbrido y Flexible</a:t>
            </a:r>
          </a:p>
        </p:txBody>
      </p:sp>
      <p:sp>
        <p:nvSpPr>
          <p:cNvPr name="TextBox 7" id="7"/>
          <p:cNvSpPr txBox="true"/>
          <p:nvPr/>
        </p:nvSpPr>
        <p:spPr>
          <a:xfrm rot="0">
            <a:off x="751795" y="2143518"/>
            <a:ext cx="12498630" cy="292017"/>
          </a:xfrm>
          <a:prstGeom prst="rect">
            <a:avLst/>
          </a:prstGeom>
        </p:spPr>
        <p:txBody>
          <a:bodyPr anchor="t" rtlCol="false" tIns="0" lIns="0" bIns="0" rIns="0">
            <a:spAutoFit/>
          </a:bodyPr>
          <a:lstStyle/>
          <a:p>
            <a:pPr algn="ctr">
              <a:lnSpc>
                <a:spcPts val="2225"/>
              </a:lnSpc>
              <a:spcBef>
                <a:spcPct val="0"/>
              </a:spcBef>
            </a:pPr>
            <a:r>
              <a:rPr lang="en-US" b="true" sz="2040">
                <a:solidFill>
                  <a:srgbClr val="001D54"/>
                </a:solidFill>
                <a:latin typeface="Now Bold"/>
                <a:ea typeface="Now Bold"/>
                <a:cs typeface="Now Bold"/>
                <a:sym typeface="Now Bold"/>
              </a:rPr>
              <a:t>Adaptabilidad según el tipo de financiamiento del cliente (Inversión vs. Gasto Operativo).</a:t>
            </a:r>
          </a:p>
        </p:txBody>
      </p:sp>
      <p:sp>
        <p:nvSpPr>
          <p:cNvPr name="TextBox 8" id="8"/>
          <p:cNvSpPr txBox="true"/>
          <p:nvPr/>
        </p:nvSpPr>
        <p:spPr>
          <a:xfrm rot="0">
            <a:off x="607593" y="3786708"/>
            <a:ext cx="17354941" cy="2315470"/>
          </a:xfrm>
          <a:prstGeom prst="rect">
            <a:avLst/>
          </a:prstGeom>
        </p:spPr>
        <p:txBody>
          <a:bodyPr anchor="t" rtlCol="false" tIns="0" lIns="0" bIns="0" rIns="0">
            <a:spAutoFit/>
          </a:bodyPr>
          <a:lstStyle/>
          <a:p>
            <a:pPr algn="l" marL="604516" indent="-302258" lvl="1">
              <a:lnSpc>
                <a:spcPts val="3053"/>
              </a:lnSpc>
              <a:buFont typeface="Arial"/>
              <a:buChar char="•"/>
            </a:pPr>
            <a:r>
              <a:rPr lang="en-US" sz="2799">
                <a:solidFill>
                  <a:srgbClr val="001D54"/>
                </a:solidFill>
                <a:latin typeface="Arial"/>
                <a:ea typeface="Arial"/>
                <a:cs typeface="Arial"/>
                <a:sym typeface="Arial"/>
              </a:rPr>
              <a:t>Enfoque: Para organizaciones que prefieren ser dueñas de su instancia (ej. Gobierno, grandes constructoras).</a:t>
            </a:r>
          </a:p>
          <a:p>
            <a:pPr algn="l" marL="604516" indent="-302258" lvl="1">
              <a:lnSpc>
                <a:spcPts val="3053"/>
              </a:lnSpc>
              <a:buFont typeface="Arial"/>
              <a:buChar char="•"/>
            </a:pPr>
            <a:r>
              <a:rPr lang="en-US" sz="2799">
                <a:solidFill>
                  <a:srgbClr val="001D54"/>
                </a:solidFill>
                <a:latin typeface="Arial"/>
                <a:ea typeface="Arial"/>
                <a:cs typeface="Arial"/>
                <a:sym typeface="Arial"/>
              </a:rPr>
              <a:t>Ingreso Único (Setup): $65.112.120. Incluye instalación en sus servidores, entrega de manual de usuario y configuración.</a:t>
            </a:r>
          </a:p>
          <a:p>
            <a:pPr algn="l" marL="604516" indent="-302258" lvl="1">
              <a:lnSpc>
                <a:spcPts val="3051"/>
              </a:lnSpc>
              <a:spcBef>
                <a:spcPct val="0"/>
              </a:spcBef>
              <a:buFont typeface="Arial"/>
              <a:buChar char="•"/>
            </a:pPr>
            <a:r>
              <a:rPr lang="en-US" sz="2799">
                <a:solidFill>
                  <a:srgbClr val="001D54"/>
                </a:solidFill>
                <a:latin typeface="Arial"/>
                <a:ea typeface="Arial"/>
                <a:cs typeface="Arial"/>
                <a:sym typeface="Arial"/>
              </a:rPr>
              <a:t>Ingreso Recurrente (Soporte): 5% al 20% del valor total del software. 1.713 UF x 15% = 257 UF anuales ($10.200.000)</a:t>
            </a:r>
          </a:p>
        </p:txBody>
      </p:sp>
      <p:sp>
        <p:nvSpPr>
          <p:cNvPr name="TextBox 9" id="9"/>
          <p:cNvSpPr txBox="true"/>
          <p:nvPr/>
        </p:nvSpPr>
        <p:spPr>
          <a:xfrm rot="0">
            <a:off x="607593" y="2989482"/>
            <a:ext cx="12642832" cy="474441"/>
          </a:xfrm>
          <a:prstGeom prst="rect">
            <a:avLst/>
          </a:prstGeom>
        </p:spPr>
        <p:txBody>
          <a:bodyPr anchor="t" rtlCol="false" tIns="0" lIns="0" bIns="0" rIns="0">
            <a:spAutoFit/>
          </a:bodyPr>
          <a:lstStyle/>
          <a:p>
            <a:pPr algn="ctr">
              <a:lnSpc>
                <a:spcPts val="3599"/>
              </a:lnSpc>
              <a:spcBef>
                <a:spcPct val="0"/>
              </a:spcBef>
            </a:pPr>
            <a:r>
              <a:rPr lang="en-US" b="true" sz="3299">
                <a:solidFill>
                  <a:srgbClr val="001D54"/>
                </a:solidFill>
                <a:latin typeface="Now Bold"/>
                <a:ea typeface="Now Bold"/>
                <a:cs typeface="Now Bold"/>
                <a:sym typeface="Now Bold"/>
              </a:rPr>
              <a:t>1. Modalidad Venta / Implementación a Medida (1.713 UF)</a:t>
            </a:r>
          </a:p>
        </p:txBody>
      </p:sp>
      <p:sp>
        <p:nvSpPr>
          <p:cNvPr name="TextBox 10" id="10"/>
          <p:cNvSpPr txBox="true"/>
          <p:nvPr/>
        </p:nvSpPr>
        <p:spPr>
          <a:xfrm rot="0">
            <a:off x="751795" y="6312611"/>
            <a:ext cx="6493431" cy="472536"/>
          </a:xfrm>
          <a:prstGeom prst="rect">
            <a:avLst/>
          </a:prstGeom>
        </p:spPr>
        <p:txBody>
          <a:bodyPr anchor="t" rtlCol="false" tIns="0" lIns="0" bIns="0" rIns="0">
            <a:spAutoFit/>
          </a:bodyPr>
          <a:lstStyle/>
          <a:p>
            <a:pPr algn="ctr">
              <a:lnSpc>
                <a:spcPts val="3599"/>
              </a:lnSpc>
              <a:spcBef>
                <a:spcPct val="0"/>
              </a:spcBef>
            </a:pPr>
            <a:r>
              <a:rPr lang="en-US" b="true" sz="3300">
                <a:solidFill>
                  <a:srgbClr val="001D54"/>
                </a:solidFill>
                <a:latin typeface="Now Bold"/>
                <a:ea typeface="Now Bold"/>
                <a:cs typeface="Now Bold"/>
                <a:sym typeface="Now Bold"/>
              </a:rPr>
              <a:t>2. Modalidad Arriendo (SaaS):</a:t>
            </a:r>
          </a:p>
        </p:txBody>
      </p:sp>
      <p:sp>
        <p:nvSpPr>
          <p:cNvPr name="TextBox 11" id="11"/>
          <p:cNvSpPr txBox="true"/>
          <p:nvPr/>
        </p:nvSpPr>
        <p:spPr>
          <a:xfrm rot="0">
            <a:off x="751795" y="6976530"/>
            <a:ext cx="15354102" cy="1553349"/>
          </a:xfrm>
          <a:prstGeom prst="rect">
            <a:avLst/>
          </a:prstGeom>
        </p:spPr>
        <p:txBody>
          <a:bodyPr anchor="t" rtlCol="false" tIns="0" lIns="0" bIns="0" rIns="0">
            <a:spAutoFit/>
          </a:bodyPr>
          <a:lstStyle/>
          <a:p>
            <a:pPr algn="l" marL="604519" indent="-302260" lvl="1">
              <a:lnSpc>
                <a:spcPts val="3053"/>
              </a:lnSpc>
              <a:buFont typeface="Arial"/>
              <a:buChar char="•"/>
            </a:pPr>
            <a:r>
              <a:rPr lang="en-US" sz="2799">
                <a:solidFill>
                  <a:srgbClr val="001D54"/>
                </a:solidFill>
                <a:latin typeface="Arial"/>
                <a:ea typeface="Arial"/>
                <a:cs typeface="Arial"/>
                <a:sym typeface="Arial"/>
              </a:rPr>
              <a:t>Enfoque: Para ONGs o municipios que buscan bajo costo inicial y pago por uso.</a:t>
            </a:r>
          </a:p>
          <a:p>
            <a:pPr algn="l" marL="604519" indent="-302260" lvl="1">
              <a:lnSpc>
                <a:spcPts val="3053"/>
              </a:lnSpc>
              <a:buFont typeface="Arial"/>
              <a:buChar char="•"/>
            </a:pPr>
            <a:r>
              <a:rPr lang="en-US" sz="2799">
                <a:solidFill>
                  <a:srgbClr val="001D54"/>
                </a:solidFill>
                <a:latin typeface="Arial"/>
                <a:ea typeface="Arial"/>
                <a:cs typeface="Arial"/>
                <a:sym typeface="Arial"/>
              </a:rPr>
              <a:t>Costo de Habilitación: 30 - 50 UF.</a:t>
            </a:r>
          </a:p>
          <a:p>
            <a:pPr algn="l" marL="604519" indent="-302260" lvl="1">
              <a:lnSpc>
                <a:spcPts val="3053"/>
              </a:lnSpc>
              <a:buFont typeface="Arial"/>
              <a:buChar char="•"/>
            </a:pPr>
            <a:r>
              <a:rPr lang="en-US" sz="2799">
                <a:solidFill>
                  <a:srgbClr val="001D54"/>
                </a:solidFill>
                <a:latin typeface="Arial"/>
                <a:ea typeface="Arial"/>
                <a:cs typeface="Arial"/>
                <a:sym typeface="Arial"/>
              </a:rPr>
              <a:t>Suscripción Mensual: Escalonada según volumen (25 UF Hasta 100, 55  UF para 100 a 500 viviendas y 85 UF para más de 500 viviendas)</a:t>
            </a:r>
          </a:p>
        </p:txBody>
      </p:sp>
      <p:grpSp>
        <p:nvGrpSpPr>
          <p:cNvPr name="Group 12" id="12"/>
          <p:cNvGrpSpPr/>
          <p:nvPr/>
        </p:nvGrpSpPr>
        <p:grpSpPr>
          <a:xfrm rot="0">
            <a:off x="5685940" y="255723"/>
            <a:ext cx="6172200" cy="464948"/>
            <a:chOff x="0" y="0"/>
            <a:chExt cx="8229600" cy="619930"/>
          </a:xfrm>
        </p:grpSpPr>
        <p:sp>
          <p:nvSpPr>
            <p:cNvPr name="Freeform 13" id="13"/>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4" id="14"/>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1653200" y="1352200"/>
            <a:ext cx="11138374" cy="1218108"/>
          </a:xfrm>
          <a:prstGeom prst="rect">
            <a:avLst/>
          </a:prstGeom>
        </p:spPr>
        <p:txBody>
          <a:bodyPr anchor="t" rtlCol="false" tIns="0" lIns="0" bIns="0" rIns="0">
            <a:spAutoFit/>
          </a:bodyPr>
          <a:lstStyle/>
          <a:p>
            <a:pPr algn="l">
              <a:lnSpc>
                <a:spcPts val="8391"/>
              </a:lnSpc>
            </a:pPr>
            <a:r>
              <a:rPr lang="en-US" sz="4800" b="true">
                <a:solidFill>
                  <a:srgbClr val="001D54"/>
                </a:solidFill>
                <a:latin typeface="HK Grotesk Bold"/>
                <a:ea typeface="HK Grotesk Bold"/>
                <a:cs typeface="HK Grotesk Bold"/>
                <a:sym typeface="HK Grotesk Bold"/>
              </a:rPr>
              <a:t>Modelo de Sustentabilidad</a:t>
            </a:r>
          </a:p>
        </p:txBody>
      </p:sp>
      <p:sp>
        <p:nvSpPr>
          <p:cNvPr name="TextBox 7" id="7"/>
          <p:cNvSpPr txBox="true"/>
          <p:nvPr/>
        </p:nvSpPr>
        <p:spPr>
          <a:xfrm rot="0">
            <a:off x="1157800" y="2913209"/>
            <a:ext cx="15972401" cy="5641663"/>
          </a:xfrm>
          <a:prstGeom prst="rect">
            <a:avLst/>
          </a:prstGeom>
        </p:spPr>
        <p:txBody>
          <a:bodyPr anchor="t" rtlCol="false" tIns="0" lIns="0" bIns="0" rIns="0">
            <a:spAutoFit/>
          </a:bodyPr>
          <a:lstStyle/>
          <a:p>
            <a:pPr algn="l" marL="750864" indent="-375432" lvl="1">
              <a:lnSpc>
                <a:spcPts val="3793"/>
              </a:lnSpc>
              <a:spcBef>
                <a:spcPct val="0"/>
              </a:spcBef>
              <a:buFont typeface="Arial"/>
              <a:buChar char="•"/>
            </a:pPr>
            <a:r>
              <a:rPr lang="en-US" sz="3477">
                <a:solidFill>
                  <a:srgbClr val="001D54"/>
                </a:solidFill>
                <a:latin typeface="Now"/>
                <a:ea typeface="Now"/>
                <a:cs typeface="Now"/>
                <a:sym typeface="Now"/>
              </a:rPr>
              <a:t>Sustentabilidad Técnica (Bajo TCO): </a:t>
            </a:r>
            <a:r>
              <a:rPr lang="en-US" sz="3477">
                <a:solidFill>
                  <a:srgbClr val="001D54"/>
                </a:solidFill>
                <a:latin typeface="Now"/>
                <a:ea typeface="Now"/>
                <a:cs typeface="Now"/>
                <a:sym typeface="Now"/>
              </a:rPr>
              <a:t>Uso de tecnologías Open Source (React, Node.js) y Capa Gratuita/Económica (Supabase).</a:t>
            </a:r>
          </a:p>
          <a:p>
            <a:pPr algn="l">
              <a:lnSpc>
                <a:spcPts val="3793"/>
              </a:lnSpc>
              <a:spcBef>
                <a:spcPct val="0"/>
              </a:spcBef>
            </a:pPr>
          </a:p>
          <a:p>
            <a:pPr algn="l" marL="750864" indent="-375432" lvl="1">
              <a:lnSpc>
                <a:spcPts val="3793"/>
              </a:lnSpc>
              <a:spcBef>
                <a:spcPct val="0"/>
              </a:spcBef>
              <a:buFont typeface="Arial"/>
              <a:buChar char="•"/>
            </a:pPr>
            <a:r>
              <a:rPr lang="en-US" sz="3477">
                <a:solidFill>
                  <a:srgbClr val="001D54"/>
                </a:solidFill>
                <a:latin typeface="Now"/>
                <a:ea typeface="Now"/>
                <a:cs typeface="Now"/>
                <a:sym typeface="Now"/>
              </a:rPr>
              <a:t>Sustentabilidad Operativa (Transferencia): </a:t>
            </a:r>
            <a:r>
              <a:rPr lang="en-US" sz="3477">
                <a:solidFill>
                  <a:srgbClr val="001D54"/>
                </a:solidFill>
                <a:latin typeface="Now"/>
                <a:ea typeface="Now"/>
                <a:cs typeface="Now"/>
                <a:sym typeface="Now"/>
              </a:rPr>
              <a:t>Entrega de Documentación Técnica Completa y Manuales de Usuario.</a:t>
            </a:r>
          </a:p>
          <a:p>
            <a:pPr algn="l">
              <a:lnSpc>
                <a:spcPts val="3793"/>
              </a:lnSpc>
              <a:spcBef>
                <a:spcPct val="0"/>
              </a:spcBef>
            </a:pPr>
          </a:p>
          <a:p>
            <a:pPr algn="l" marL="750864" indent="-375432" lvl="1">
              <a:lnSpc>
                <a:spcPts val="3793"/>
              </a:lnSpc>
              <a:buFont typeface="Arial"/>
              <a:buChar char="•"/>
            </a:pPr>
            <a:r>
              <a:rPr lang="en-US" sz="3477">
                <a:solidFill>
                  <a:srgbClr val="001D54"/>
                </a:solidFill>
                <a:latin typeface="Now"/>
                <a:ea typeface="Now"/>
                <a:cs typeface="Now"/>
                <a:sym typeface="Now"/>
              </a:rPr>
              <a:t>Sustentabilidad Ambiental (Paperless): Digitalización del proceso de entrega y postventa (Actas digitales PDF).</a:t>
            </a:r>
          </a:p>
          <a:p>
            <a:pPr algn="l">
              <a:lnSpc>
                <a:spcPts val="3793"/>
              </a:lnSpc>
              <a:spcBef>
                <a:spcPct val="0"/>
              </a:spcBef>
            </a:pPr>
          </a:p>
          <a:p>
            <a:pPr algn="l" marL="750864" indent="-375432" lvl="1">
              <a:lnSpc>
                <a:spcPts val="3793"/>
              </a:lnSpc>
              <a:spcBef>
                <a:spcPct val="0"/>
              </a:spcBef>
              <a:buFont typeface="Arial"/>
              <a:buChar char="•"/>
            </a:pPr>
            <a:r>
              <a:rPr lang="en-US" sz="3477">
                <a:solidFill>
                  <a:srgbClr val="001D54"/>
                </a:solidFill>
                <a:latin typeface="Now"/>
                <a:ea typeface="Now"/>
                <a:cs typeface="Now"/>
                <a:sym typeface="Now"/>
              </a:rPr>
              <a:t>Escalabilidad Institucional: </a:t>
            </a:r>
            <a:r>
              <a:rPr lang="en-US" sz="3477">
                <a:solidFill>
                  <a:srgbClr val="001D54"/>
                </a:solidFill>
                <a:latin typeface="Now"/>
                <a:ea typeface="Now"/>
                <a:cs typeface="Now"/>
                <a:sym typeface="Now"/>
              </a:rPr>
              <a:t>Arquitectura Cloud flexible que permite crecer de 50 a 5.000 viviendas simplemente ajustando el plan de infraestructura, sin reescribir código.</a:t>
            </a:r>
          </a:p>
        </p:txBody>
      </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1009" y="1639898"/>
            <a:ext cx="7739168" cy="7786256"/>
            <a:chOff x="0" y="0"/>
            <a:chExt cx="2038365" cy="2050731"/>
          </a:xfrm>
        </p:grpSpPr>
        <p:sp>
          <p:nvSpPr>
            <p:cNvPr name="Freeform 3" id="3"/>
            <p:cNvSpPr/>
            <p:nvPr/>
          </p:nvSpPr>
          <p:spPr>
            <a:xfrm flipH="false" flipV="false" rot="0">
              <a:off x="0" y="0"/>
              <a:ext cx="2038365" cy="2050731"/>
            </a:xfrm>
            <a:custGeom>
              <a:avLst/>
              <a:gdLst/>
              <a:ahLst/>
              <a:cxnLst/>
              <a:rect r="r" b="b" t="t" l="l"/>
              <a:pathLst>
                <a:path h="2050731" w="2038365">
                  <a:moveTo>
                    <a:pt x="2038365" y="18006"/>
                  </a:moveTo>
                  <a:lnTo>
                    <a:pt x="2038365" y="2032725"/>
                  </a:lnTo>
                  <a:cubicBezTo>
                    <a:pt x="2038365" y="2042670"/>
                    <a:pt x="2030303" y="2050731"/>
                    <a:pt x="2020358" y="2050731"/>
                  </a:cubicBezTo>
                  <a:lnTo>
                    <a:pt x="18006" y="2050731"/>
                  </a:lnTo>
                  <a:cubicBezTo>
                    <a:pt x="13231" y="2050731"/>
                    <a:pt x="8651" y="2048834"/>
                    <a:pt x="5274" y="2045458"/>
                  </a:cubicBezTo>
                  <a:cubicBezTo>
                    <a:pt x="1897" y="2042081"/>
                    <a:pt x="0" y="2037501"/>
                    <a:pt x="0" y="2032725"/>
                  </a:cubicBezTo>
                  <a:lnTo>
                    <a:pt x="0" y="18006"/>
                  </a:lnTo>
                  <a:cubicBezTo>
                    <a:pt x="0" y="8062"/>
                    <a:pt x="8062" y="0"/>
                    <a:pt x="18006" y="0"/>
                  </a:cubicBezTo>
                  <a:lnTo>
                    <a:pt x="2020358" y="0"/>
                  </a:lnTo>
                  <a:cubicBezTo>
                    <a:pt x="2025134" y="0"/>
                    <a:pt x="2029714" y="1897"/>
                    <a:pt x="2033091" y="5274"/>
                  </a:cubicBezTo>
                  <a:cubicBezTo>
                    <a:pt x="2036468" y="8651"/>
                    <a:pt x="2038365" y="13231"/>
                    <a:pt x="2038365" y="18006"/>
                  </a:cubicBezTo>
                  <a:close/>
                </a:path>
              </a:pathLst>
            </a:custGeom>
            <a:solidFill>
              <a:srgbClr val="ED4040"/>
            </a:solidFill>
          </p:spPr>
        </p:sp>
        <p:sp>
          <p:nvSpPr>
            <p:cNvPr name="TextBox 4" id="4"/>
            <p:cNvSpPr txBox="true"/>
            <p:nvPr/>
          </p:nvSpPr>
          <p:spPr>
            <a:xfrm>
              <a:off x="0" y="-38100"/>
              <a:ext cx="2038365" cy="208883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918484" y="1899847"/>
            <a:ext cx="1785287" cy="1785287"/>
          </a:xfrm>
          <a:custGeom>
            <a:avLst/>
            <a:gdLst/>
            <a:ahLst/>
            <a:cxnLst/>
            <a:rect r="r" b="b" t="t" l="l"/>
            <a:pathLst>
              <a:path h="1785287" w="1785287">
                <a:moveTo>
                  <a:pt x="0" y="0"/>
                </a:moveTo>
                <a:lnTo>
                  <a:pt x="1785287" y="0"/>
                </a:lnTo>
                <a:lnTo>
                  <a:pt x="1785287" y="1785287"/>
                </a:lnTo>
                <a:lnTo>
                  <a:pt x="0" y="1785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918484" y="4385339"/>
            <a:ext cx="1894828" cy="1894828"/>
          </a:xfrm>
          <a:custGeom>
            <a:avLst/>
            <a:gdLst/>
            <a:ahLst/>
            <a:cxnLst/>
            <a:rect r="r" b="b" t="t" l="l"/>
            <a:pathLst>
              <a:path h="1894828" w="1894828">
                <a:moveTo>
                  <a:pt x="0" y="0"/>
                </a:moveTo>
                <a:lnTo>
                  <a:pt x="1894828" y="0"/>
                </a:lnTo>
                <a:lnTo>
                  <a:pt x="1894828" y="1894828"/>
                </a:lnTo>
                <a:lnTo>
                  <a:pt x="0" y="1894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783997" y="6983302"/>
            <a:ext cx="2163803" cy="2182904"/>
          </a:xfrm>
          <a:custGeom>
            <a:avLst/>
            <a:gdLst/>
            <a:ahLst/>
            <a:cxnLst/>
            <a:rect r="r" b="b" t="t" l="l"/>
            <a:pathLst>
              <a:path h="2182904" w="2163803">
                <a:moveTo>
                  <a:pt x="0" y="0"/>
                </a:moveTo>
                <a:lnTo>
                  <a:pt x="2163803" y="0"/>
                </a:lnTo>
                <a:lnTo>
                  <a:pt x="2163803" y="2182903"/>
                </a:lnTo>
                <a:lnTo>
                  <a:pt x="0" y="21829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98709" y="2110628"/>
            <a:ext cx="8844596" cy="1297050"/>
          </a:xfrm>
          <a:prstGeom prst="rect">
            <a:avLst/>
          </a:prstGeom>
        </p:spPr>
        <p:txBody>
          <a:bodyPr anchor="t" rtlCol="false" tIns="0" lIns="0" bIns="0" rIns="0">
            <a:spAutoFit/>
          </a:bodyPr>
          <a:lstStyle/>
          <a:p>
            <a:pPr algn="l">
              <a:lnSpc>
                <a:spcPts val="5265"/>
              </a:lnSpc>
            </a:pPr>
            <a:r>
              <a:rPr lang="en-US" sz="3761" b="true">
                <a:solidFill>
                  <a:srgbClr val="403029"/>
                </a:solidFill>
                <a:latin typeface="Open Sans 1 Ultra-Bold"/>
                <a:ea typeface="Open Sans 1 Ultra-Bold"/>
                <a:cs typeface="Open Sans 1 Ultra-Bold"/>
                <a:sym typeface="Open Sans 1 Ultra-Bold"/>
              </a:rPr>
              <a:t>1- </a:t>
            </a:r>
            <a:r>
              <a:rPr lang="en-US" b="true" sz="3761">
                <a:solidFill>
                  <a:srgbClr val="403029"/>
                </a:solidFill>
                <a:latin typeface="Open Sans 1 Ultra-Bold"/>
                <a:ea typeface="Open Sans 1 Ultra-Bold"/>
                <a:cs typeface="Open Sans 1 Ultra-Bold"/>
                <a:sym typeface="Open Sans 1 Ultra-Bold"/>
              </a:rPr>
              <a:t>Errores y duplicidad de información</a:t>
            </a:r>
          </a:p>
        </p:txBody>
      </p:sp>
      <p:sp>
        <p:nvSpPr>
          <p:cNvPr name="TextBox 9" id="9"/>
          <p:cNvSpPr txBox="true"/>
          <p:nvPr/>
        </p:nvSpPr>
        <p:spPr>
          <a:xfrm rot="0">
            <a:off x="10198709" y="4982368"/>
            <a:ext cx="8844596" cy="634095"/>
          </a:xfrm>
          <a:prstGeom prst="rect">
            <a:avLst/>
          </a:prstGeom>
        </p:spPr>
        <p:txBody>
          <a:bodyPr anchor="t" rtlCol="false" tIns="0" lIns="0" bIns="0" rIns="0">
            <a:spAutoFit/>
          </a:bodyPr>
          <a:lstStyle/>
          <a:p>
            <a:pPr algn="l">
              <a:lnSpc>
                <a:spcPts val="5265"/>
              </a:lnSpc>
            </a:pPr>
            <a:r>
              <a:rPr lang="en-US" sz="3761" b="true">
                <a:solidFill>
                  <a:srgbClr val="403029"/>
                </a:solidFill>
                <a:latin typeface="Open Sans 1 Ultra-Bold"/>
                <a:ea typeface="Open Sans 1 Ultra-Bold"/>
                <a:cs typeface="Open Sans 1 Ultra-Bold"/>
                <a:sym typeface="Open Sans 1 Ultra-Bold"/>
              </a:rPr>
              <a:t>2- Retrasos en gestión</a:t>
            </a:r>
          </a:p>
        </p:txBody>
      </p:sp>
      <p:sp>
        <p:nvSpPr>
          <p:cNvPr name="TextBox 10" id="10"/>
          <p:cNvSpPr txBox="true"/>
          <p:nvPr/>
        </p:nvSpPr>
        <p:spPr>
          <a:xfrm rot="0">
            <a:off x="10198709" y="7724369"/>
            <a:ext cx="7759760" cy="634095"/>
          </a:xfrm>
          <a:prstGeom prst="rect">
            <a:avLst/>
          </a:prstGeom>
        </p:spPr>
        <p:txBody>
          <a:bodyPr anchor="t" rtlCol="false" tIns="0" lIns="0" bIns="0" rIns="0">
            <a:spAutoFit/>
          </a:bodyPr>
          <a:lstStyle/>
          <a:p>
            <a:pPr algn="l">
              <a:lnSpc>
                <a:spcPts val="5265"/>
              </a:lnSpc>
            </a:pPr>
            <a:r>
              <a:rPr lang="en-US" sz="3761" b="true">
                <a:solidFill>
                  <a:srgbClr val="403029"/>
                </a:solidFill>
                <a:latin typeface="Open Sans 1 Ultra-Bold"/>
                <a:ea typeface="Open Sans 1 Ultra-Bold"/>
                <a:cs typeface="Open Sans 1 Ultra-Bold"/>
                <a:sym typeface="Open Sans 1 Ultra-Bold"/>
              </a:rPr>
              <a:t>3- Ansiedad de las familias</a:t>
            </a:r>
          </a:p>
        </p:txBody>
      </p:sp>
      <p:sp>
        <p:nvSpPr>
          <p:cNvPr name="Freeform 11" id="11"/>
          <p:cNvSpPr/>
          <p:nvPr/>
        </p:nvSpPr>
        <p:spPr>
          <a:xfrm flipH="false" flipV="false" rot="0">
            <a:off x="2402702" y="5268950"/>
            <a:ext cx="2071043" cy="2105253"/>
          </a:xfrm>
          <a:custGeom>
            <a:avLst/>
            <a:gdLst/>
            <a:ahLst/>
            <a:cxnLst/>
            <a:rect r="r" b="b" t="t" l="l"/>
            <a:pathLst>
              <a:path h="2105253" w="2071043">
                <a:moveTo>
                  <a:pt x="0" y="0"/>
                </a:moveTo>
                <a:lnTo>
                  <a:pt x="2071043" y="0"/>
                </a:lnTo>
                <a:lnTo>
                  <a:pt x="2071043" y="2105253"/>
                </a:lnTo>
                <a:lnTo>
                  <a:pt x="0" y="21052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417911" y="3925515"/>
            <a:ext cx="3656430" cy="4055662"/>
            <a:chOff x="0" y="0"/>
            <a:chExt cx="963010" cy="1068158"/>
          </a:xfrm>
        </p:grpSpPr>
        <p:sp>
          <p:nvSpPr>
            <p:cNvPr name="Freeform 13" id="13"/>
            <p:cNvSpPr/>
            <p:nvPr/>
          </p:nvSpPr>
          <p:spPr>
            <a:xfrm flipH="false" flipV="false" rot="0">
              <a:off x="0" y="0"/>
              <a:ext cx="963011" cy="1068158"/>
            </a:xfrm>
            <a:custGeom>
              <a:avLst/>
              <a:gdLst/>
              <a:ahLst/>
              <a:cxnLst/>
              <a:rect r="r" b="b" t="t" l="l"/>
              <a:pathLst>
                <a:path h="1068158" w="963011">
                  <a:moveTo>
                    <a:pt x="133393" y="0"/>
                  </a:moveTo>
                  <a:lnTo>
                    <a:pt x="829618" y="0"/>
                  </a:lnTo>
                  <a:cubicBezTo>
                    <a:pt x="903289" y="0"/>
                    <a:pt x="963011" y="59722"/>
                    <a:pt x="963011" y="133393"/>
                  </a:cubicBezTo>
                  <a:lnTo>
                    <a:pt x="963011" y="934765"/>
                  </a:lnTo>
                  <a:cubicBezTo>
                    <a:pt x="963011" y="970143"/>
                    <a:pt x="948957" y="1004072"/>
                    <a:pt x="923941" y="1029088"/>
                  </a:cubicBezTo>
                  <a:cubicBezTo>
                    <a:pt x="898925" y="1054104"/>
                    <a:pt x="864996" y="1068158"/>
                    <a:pt x="829618" y="1068158"/>
                  </a:cubicBezTo>
                  <a:lnTo>
                    <a:pt x="133393" y="1068158"/>
                  </a:lnTo>
                  <a:cubicBezTo>
                    <a:pt x="98015" y="1068158"/>
                    <a:pt x="64086" y="1054104"/>
                    <a:pt x="39070" y="1029088"/>
                  </a:cubicBezTo>
                  <a:cubicBezTo>
                    <a:pt x="14054" y="1004072"/>
                    <a:pt x="0" y="970143"/>
                    <a:pt x="0" y="934765"/>
                  </a:cubicBezTo>
                  <a:lnTo>
                    <a:pt x="0" y="133393"/>
                  </a:lnTo>
                  <a:cubicBezTo>
                    <a:pt x="0" y="98015"/>
                    <a:pt x="14054" y="64086"/>
                    <a:pt x="39070" y="39070"/>
                  </a:cubicBezTo>
                  <a:cubicBezTo>
                    <a:pt x="64086" y="14054"/>
                    <a:pt x="98015" y="0"/>
                    <a:pt x="133393" y="0"/>
                  </a:cubicBezTo>
                  <a:close/>
                </a:path>
              </a:pathLst>
            </a:custGeom>
            <a:solidFill>
              <a:srgbClr val="000000">
                <a:alpha val="0"/>
              </a:srgbClr>
            </a:solidFill>
            <a:ln w="38100" cap="rnd">
              <a:solidFill>
                <a:srgbClr val="FFFFFF"/>
              </a:solidFill>
              <a:prstDash val="solid"/>
              <a:round/>
            </a:ln>
          </p:spPr>
        </p:sp>
        <p:sp>
          <p:nvSpPr>
            <p:cNvPr name="TextBox 14" id="14"/>
            <p:cNvSpPr txBox="true"/>
            <p:nvPr/>
          </p:nvSpPr>
          <p:spPr>
            <a:xfrm>
              <a:off x="0" y="-38100"/>
              <a:ext cx="963010" cy="1106258"/>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366726" y="4813346"/>
            <a:ext cx="1056529" cy="900931"/>
          </a:xfrm>
          <a:custGeom>
            <a:avLst/>
            <a:gdLst/>
            <a:ahLst/>
            <a:cxnLst/>
            <a:rect r="r" b="b" t="t" l="l"/>
            <a:pathLst>
              <a:path h="900931" w="1056529">
                <a:moveTo>
                  <a:pt x="0" y="0"/>
                </a:moveTo>
                <a:lnTo>
                  <a:pt x="1056529" y="0"/>
                </a:lnTo>
                <a:lnTo>
                  <a:pt x="1056529" y="900931"/>
                </a:lnTo>
                <a:lnTo>
                  <a:pt x="0" y="900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477528" y="2026054"/>
            <a:ext cx="6206558" cy="1368428"/>
          </a:xfrm>
          <a:prstGeom prst="rect">
            <a:avLst/>
          </a:prstGeom>
        </p:spPr>
        <p:txBody>
          <a:bodyPr anchor="t" rtlCol="false" tIns="0" lIns="0" bIns="0" rIns="0">
            <a:spAutoFit/>
          </a:bodyPr>
          <a:lstStyle/>
          <a:p>
            <a:pPr algn="l" marL="0" indent="0" lvl="0">
              <a:lnSpc>
                <a:spcPts val="11199"/>
              </a:lnSpc>
              <a:spcBef>
                <a:spcPct val="0"/>
              </a:spcBef>
            </a:pPr>
            <a:r>
              <a:rPr lang="en-US" sz="7999">
                <a:solidFill>
                  <a:srgbClr val="FFFFFF"/>
                </a:solidFill>
                <a:latin typeface="League Gothic"/>
                <a:ea typeface="League Gothic"/>
                <a:cs typeface="League Gothic"/>
                <a:sym typeface="League Gothic"/>
              </a:rPr>
              <a:t>Problematica actual</a:t>
            </a:r>
          </a:p>
        </p:txBody>
      </p:sp>
      <p:sp>
        <p:nvSpPr>
          <p:cNvPr name="TextBox 17" id="17"/>
          <p:cNvSpPr txBox="true"/>
          <p:nvPr/>
        </p:nvSpPr>
        <p:spPr>
          <a:xfrm rot="0">
            <a:off x="1694487" y="4312920"/>
            <a:ext cx="3103279" cy="830580"/>
          </a:xfrm>
          <a:prstGeom prst="rect">
            <a:avLst/>
          </a:prstGeom>
        </p:spPr>
        <p:txBody>
          <a:bodyPr anchor="t" rtlCol="false" tIns="0" lIns="0" bIns="0" rIns="0">
            <a:spAutoFit/>
          </a:bodyPr>
          <a:lstStyle/>
          <a:p>
            <a:pPr algn="ctr" marL="0" indent="0" lvl="0">
              <a:lnSpc>
                <a:spcPts val="6719"/>
              </a:lnSpc>
              <a:spcBef>
                <a:spcPct val="0"/>
              </a:spcBef>
            </a:pPr>
            <a:r>
              <a:rPr lang="en-US" sz="4800">
                <a:solidFill>
                  <a:srgbClr val="FFFFFF"/>
                </a:solidFill>
                <a:latin typeface="League Gothic"/>
                <a:ea typeface="League Gothic"/>
                <a:cs typeface="League Gothic"/>
                <a:sym typeface="League Gothic"/>
              </a:rPr>
              <a:t>Trabajo Manual</a:t>
            </a:r>
          </a:p>
        </p:txBody>
      </p:sp>
      <p:sp>
        <p:nvSpPr>
          <p:cNvPr name="Freeform 18" id="18"/>
          <p:cNvSpPr/>
          <p:nvPr/>
        </p:nvSpPr>
        <p:spPr>
          <a:xfrm flipH="false" flipV="false" rot="0">
            <a:off x="6251737" y="8158053"/>
            <a:ext cx="1056529" cy="900931"/>
          </a:xfrm>
          <a:custGeom>
            <a:avLst/>
            <a:gdLst/>
            <a:ahLst/>
            <a:cxnLst/>
            <a:rect r="r" b="b" t="t" l="l"/>
            <a:pathLst>
              <a:path h="900931" w="1056529">
                <a:moveTo>
                  <a:pt x="0" y="0"/>
                </a:moveTo>
                <a:lnTo>
                  <a:pt x="1056529" y="0"/>
                </a:lnTo>
                <a:lnTo>
                  <a:pt x="1056529" y="900931"/>
                </a:lnTo>
                <a:lnTo>
                  <a:pt x="0" y="900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9" id="19"/>
          <p:cNvGrpSpPr>
            <a:grpSpLocks noChangeAspect="true"/>
          </p:cNvGrpSpPr>
          <p:nvPr/>
        </p:nvGrpSpPr>
        <p:grpSpPr>
          <a:xfrm rot="0">
            <a:off x="233226" y="255723"/>
            <a:ext cx="2885349" cy="1110732"/>
            <a:chOff x="0" y="0"/>
            <a:chExt cx="3847132" cy="1480976"/>
          </a:xfrm>
        </p:grpSpPr>
        <p:sp>
          <p:nvSpPr>
            <p:cNvPr name="Freeform 20" id="20"/>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13"/>
              <a:stretch>
                <a:fillRect l="0" t="0" r="-1" b="-1"/>
              </a:stretch>
            </a:blipFill>
          </p:spPr>
        </p:sp>
      </p:grpSp>
      <p:grpSp>
        <p:nvGrpSpPr>
          <p:cNvPr name="Group 21" id="21"/>
          <p:cNvGrpSpPr>
            <a:grpSpLocks noChangeAspect="true"/>
          </p:cNvGrpSpPr>
          <p:nvPr/>
        </p:nvGrpSpPr>
        <p:grpSpPr>
          <a:xfrm rot="0">
            <a:off x="13226446" y="222075"/>
            <a:ext cx="4712109" cy="1178028"/>
            <a:chOff x="0" y="0"/>
            <a:chExt cx="6282812" cy="1570704"/>
          </a:xfrm>
        </p:grpSpPr>
        <p:sp>
          <p:nvSpPr>
            <p:cNvPr name="Freeform 22" id="22"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14"/>
              <a:stretch>
                <a:fillRect l="0" t="0" r="0" b="2"/>
              </a:stretch>
            </a:blipFill>
          </p:spPr>
        </p:sp>
      </p:grpSp>
      <p:grpSp>
        <p:nvGrpSpPr>
          <p:cNvPr name="Group 23" id="23"/>
          <p:cNvGrpSpPr/>
          <p:nvPr/>
        </p:nvGrpSpPr>
        <p:grpSpPr>
          <a:xfrm rot="0">
            <a:off x="5685940" y="255723"/>
            <a:ext cx="6172200" cy="464948"/>
            <a:chOff x="0" y="0"/>
            <a:chExt cx="8229600" cy="619930"/>
          </a:xfrm>
        </p:grpSpPr>
        <p:sp>
          <p:nvSpPr>
            <p:cNvPr name="Freeform 24" id="2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5" id="2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2E2E2">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5400000">
            <a:off x="-4520532" y="14075588"/>
            <a:ext cx="17611222" cy="6512758"/>
            <a:chOff x="0" y="0"/>
            <a:chExt cx="1323509" cy="489443"/>
          </a:xfrm>
        </p:grpSpPr>
        <p:sp>
          <p:nvSpPr>
            <p:cNvPr name="Freeform 3" id="3"/>
            <p:cNvSpPr/>
            <p:nvPr/>
          </p:nvSpPr>
          <p:spPr>
            <a:xfrm flipH="false" flipV="false" rot="0">
              <a:off x="0" y="0"/>
              <a:ext cx="1323509" cy="489443"/>
            </a:xfrm>
            <a:custGeom>
              <a:avLst/>
              <a:gdLst/>
              <a:ahLst/>
              <a:cxnLst/>
              <a:rect r="r" b="b" t="t" l="l"/>
              <a:pathLst>
                <a:path h="489443" w="1323509">
                  <a:moveTo>
                    <a:pt x="1120309" y="0"/>
                  </a:moveTo>
                  <a:cubicBezTo>
                    <a:pt x="1232533" y="0"/>
                    <a:pt x="1323509" y="109566"/>
                    <a:pt x="1323509" y="244722"/>
                  </a:cubicBezTo>
                  <a:cubicBezTo>
                    <a:pt x="1323509" y="379878"/>
                    <a:pt x="1232533" y="489443"/>
                    <a:pt x="1120309" y="489443"/>
                  </a:cubicBezTo>
                  <a:lnTo>
                    <a:pt x="203200" y="489443"/>
                  </a:lnTo>
                  <a:cubicBezTo>
                    <a:pt x="90976" y="489443"/>
                    <a:pt x="0" y="379878"/>
                    <a:pt x="0" y="244722"/>
                  </a:cubicBezTo>
                  <a:cubicBezTo>
                    <a:pt x="0" y="109566"/>
                    <a:pt x="90976" y="0"/>
                    <a:pt x="203200" y="0"/>
                  </a:cubicBezTo>
                  <a:close/>
                </a:path>
              </a:pathLst>
            </a:custGeom>
            <a:solidFill>
              <a:srgbClr val="72D6FE">
                <a:alpha val="94902"/>
              </a:srgbClr>
            </a:solidFill>
          </p:spPr>
        </p:sp>
        <p:sp>
          <p:nvSpPr>
            <p:cNvPr name="TextBox 4" id="4"/>
            <p:cNvSpPr txBox="true"/>
            <p:nvPr/>
          </p:nvSpPr>
          <p:spPr>
            <a:xfrm>
              <a:off x="0" y="-38100"/>
              <a:ext cx="1323509" cy="52754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96667" y="2650566"/>
            <a:ext cx="10568708" cy="5428115"/>
            <a:chOff x="0" y="0"/>
            <a:chExt cx="2783528" cy="1429627"/>
          </a:xfrm>
        </p:grpSpPr>
        <p:sp>
          <p:nvSpPr>
            <p:cNvPr name="Freeform 6" id="6"/>
            <p:cNvSpPr/>
            <p:nvPr/>
          </p:nvSpPr>
          <p:spPr>
            <a:xfrm flipH="false" flipV="false" rot="0">
              <a:off x="0" y="0"/>
              <a:ext cx="2783528" cy="1429627"/>
            </a:xfrm>
            <a:custGeom>
              <a:avLst/>
              <a:gdLst/>
              <a:ahLst/>
              <a:cxnLst/>
              <a:rect r="r" b="b" t="t" l="l"/>
              <a:pathLst>
                <a:path h="1429627" w="2783528">
                  <a:moveTo>
                    <a:pt x="30034" y="0"/>
                  </a:moveTo>
                  <a:lnTo>
                    <a:pt x="2753494" y="0"/>
                  </a:lnTo>
                  <a:cubicBezTo>
                    <a:pt x="2761460" y="0"/>
                    <a:pt x="2769099" y="3164"/>
                    <a:pt x="2774731" y="8797"/>
                  </a:cubicBezTo>
                  <a:cubicBezTo>
                    <a:pt x="2780364" y="14429"/>
                    <a:pt x="2783528" y="22068"/>
                    <a:pt x="2783528" y="30034"/>
                  </a:cubicBezTo>
                  <a:lnTo>
                    <a:pt x="2783528" y="1399593"/>
                  </a:lnTo>
                  <a:cubicBezTo>
                    <a:pt x="2783528" y="1407559"/>
                    <a:pt x="2780364" y="1415198"/>
                    <a:pt x="2774731" y="1420830"/>
                  </a:cubicBezTo>
                  <a:cubicBezTo>
                    <a:pt x="2769099" y="1426463"/>
                    <a:pt x="2761460" y="1429627"/>
                    <a:pt x="2753494" y="1429627"/>
                  </a:cubicBezTo>
                  <a:lnTo>
                    <a:pt x="30034" y="1429627"/>
                  </a:lnTo>
                  <a:cubicBezTo>
                    <a:pt x="22068" y="1429627"/>
                    <a:pt x="14429" y="1426463"/>
                    <a:pt x="8797" y="1420830"/>
                  </a:cubicBezTo>
                  <a:cubicBezTo>
                    <a:pt x="3164" y="1415198"/>
                    <a:pt x="0" y="1407559"/>
                    <a:pt x="0" y="1399593"/>
                  </a:cubicBezTo>
                  <a:lnTo>
                    <a:pt x="0" y="30034"/>
                  </a:lnTo>
                  <a:cubicBezTo>
                    <a:pt x="0" y="22068"/>
                    <a:pt x="3164" y="14429"/>
                    <a:pt x="8797" y="8797"/>
                  </a:cubicBezTo>
                  <a:cubicBezTo>
                    <a:pt x="14429" y="3164"/>
                    <a:pt x="22068" y="0"/>
                    <a:pt x="30034" y="0"/>
                  </a:cubicBezTo>
                  <a:close/>
                </a:path>
              </a:pathLst>
            </a:custGeom>
            <a:solidFill>
              <a:srgbClr val="2C5371"/>
            </a:solidFill>
          </p:spPr>
        </p:sp>
        <p:sp>
          <p:nvSpPr>
            <p:cNvPr name="TextBox 7" id="7"/>
            <p:cNvSpPr txBox="true"/>
            <p:nvPr/>
          </p:nvSpPr>
          <p:spPr>
            <a:xfrm>
              <a:off x="0" y="-38100"/>
              <a:ext cx="2783528" cy="146772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96170" y="3345730"/>
            <a:ext cx="4920354" cy="728154"/>
            <a:chOff x="0" y="0"/>
            <a:chExt cx="6560472" cy="970871"/>
          </a:xfrm>
        </p:grpSpPr>
        <p:sp>
          <p:nvSpPr>
            <p:cNvPr name="AutoShape 9" id="9"/>
            <p:cNvSpPr/>
            <p:nvPr/>
          </p:nvSpPr>
          <p:spPr>
            <a:xfrm flipV="true">
              <a:off x="782259" y="888322"/>
              <a:ext cx="5427128" cy="25400"/>
            </a:xfrm>
            <a:prstGeom prst="line">
              <a:avLst/>
            </a:prstGeom>
            <a:ln cap="flat" w="114300">
              <a:gradFill>
                <a:gsLst>
                  <a:gs pos="0">
                    <a:srgbClr val="FFFFFF">
                      <a:alpha val="100000"/>
                    </a:srgbClr>
                  </a:gs>
                  <a:gs pos="50000">
                    <a:srgbClr val="FFFFFF">
                      <a:alpha val="100000"/>
                    </a:srgbClr>
                  </a:gs>
                  <a:gs pos="100000">
                    <a:srgbClr val="E2E2E2">
                      <a:alpha val="100000"/>
                    </a:srgbClr>
                  </a:gs>
                </a:gsLst>
                <a:lin ang="10800000"/>
              </a:gradFill>
              <a:prstDash val="solid"/>
              <a:headEnd type="none" len="sm" w="sm"/>
              <a:tailEnd type="none" len="sm" w="sm"/>
            </a:ln>
          </p:spPr>
        </p:sp>
        <p:sp>
          <p:nvSpPr>
            <p:cNvPr name="TextBox 10" id="10"/>
            <p:cNvSpPr txBox="true"/>
            <p:nvPr/>
          </p:nvSpPr>
          <p:spPr>
            <a:xfrm rot="0">
              <a:off x="0" y="47625"/>
              <a:ext cx="6560472" cy="783548"/>
            </a:xfrm>
            <a:prstGeom prst="rect">
              <a:avLst/>
            </a:prstGeom>
          </p:spPr>
          <p:txBody>
            <a:bodyPr anchor="t" rtlCol="false" tIns="0" lIns="0" bIns="0" rIns="0">
              <a:spAutoFit/>
            </a:bodyPr>
            <a:lstStyle/>
            <a:p>
              <a:pPr algn="ctr" marL="0" indent="0" lvl="0">
                <a:lnSpc>
                  <a:spcPts val="4342"/>
                </a:lnSpc>
              </a:pPr>
              <a:r>
                <a:rPr lang="en-US" sz="4097">
                  <a:gradFill>
                    <a:gsLst>
                      <a:gs pos="0">
                        <a:srgbClr val="FFFFFF">
                          <a:alpha val="100000"/>
                        </a:srgbClr>
                      </a:gs>
                      <a:gs pos="50000">
                        <a:srgbClr val="FFFFFF">
                          <a:alpha val="100000"/>
                        </a:srgbClr>
                      </a:gs>
                      <a:gs pos="100000">
                        <a:srgbClr val="E2E2E2">
                          <a:alpha val="100000"/>
                        </a:srgbClr>
                      </a:gs>
                    </a:gsLst>
                    <a:lin ang="10800000"/>
                  </a:gradFill>
                  <a:latin typeface="League Spartan"/>
                  <a:ea typeface="League Spartan"/>
                  <a:cs typeface="League Spartan"/>
                  <a:sym typeface="League Spartan"/>
                </a:rPr>
                <a:t>Objetivo principal</a:t>
              </a:r>
            </a:p>
          </p:txBody>
        </p:sp>
      </p:grpSp>
      <p:grpSp>
        <p:nvGrpSpPr>
          <p:cNvPr name="Group 11" id="11"/>
          <p:cNvGrpSpPr/>
          <p:nvPr/>
        </p:nvGrpSpPr>
        <p:grpSpPr>
          <a:xfrm rot="0">
            <a:off x="7019232" y="7022731"/>
            <a:ext cx="2235569" cy="2235569"/>
            <a:chOff x="0" y="0"/>
            <a:chExt cx="2980759" cy="2980759"/>
          </a:xfrm>
        </p:grpSpPr>
        <p:sp>
          <p:nvSpPr>
            <p:cNvPr name="Freeform 12" id="12"/>
            <p:cNvSpPr/>
            <p:nvPr/>
          </p:nvSpPr>
          <p:spPr>
            <a:xfrm flipH="false" flipV="false" rot="0">
              <a:off x="0" y="0"/>
              <a:ext cx="2980759" cy="2980759"/>
            </a:xfrm>
            <a:custGeom>
              <a:avLst/>
              <a:gdLst/>
              <a:ahLst/>
              <a:cxnLst/>
              <a:rect r="r" b="b" t="t" l="l"/>
              <a:pathLst>
                <a:path h="2980759" w="2980759">
                  <a:moveTo>
                    <a:pt x="0" y="0"/>
                  </a:moveTo>
                  <a:lnTo>
                    <a:pt x="2980759" y="0"/>
                  </a:lnTo>
                  <a:lnTo>
                    <a:pt x="2980759" y="2980759"/>
                  </a:lnTo>
                  <a:lnTo>
                    <a:pt x="0" y="2980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a:grpSpLocks noChangeAspect="true"/>
            </p:cNvGrpSpPr>
            <p:nvPr/>
          </p:nvGrpSpPr>
          <p:grpSpPr>
            <a:xfrm rot="0">
              <a:off x="116970" y="116975"/>
              <a:ext cx="2746819" cy="2746808"/>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7718" t="0" r="-37718" b="0"/>
                </a:stretch>
              </a:blipFill>
            </p:spPr>
          </p:sp>
        </p:grpSp>
      </p:grpSp>
      <p:sp>
        <p:nvSpPr>
          <p:cNvPr name="AutoShape 15" id="15"/>
          <p:cNvSpPr/>
          <p:nvPr/>
        </p:nvSpPr>
        <p:spPr>
          <a:xfrm>
            <a:off x="11883997" y="3003917"/>
            <a:ext cx="6404003" cy="0"/>
          </a:xfrm>
          <a:prstGeom prst="line">
            <a:avLst/>
          </a:prstGeom>
          <a:ln cap="flat" w="28575">
            <a:solidFill>
              <a:srgbClr val="002060"/>
            </a:solidFill>
            <a:prstDash val="solid"/>
            <a:headEnd type="none" len="sm" w="sm"/>
            <a:tailEnd type="none" len="sm" w="sm"/>
          </a:ln>
        </p:spPr>
      </p:sp>
      <p:grpSp>
        <p:nvGrpSpPr>
          <p:cNvPr name="Group 16" id="16"/>
          <p:cNvGrpSpPr>
            <a:grpSpLocks noChangeAspect="true"/>
          </p:cNvGrpSpPr>
          <p:nvPr/>
        </p:nvGrpSpPr>
        <p:grpSpPr>
          <a:xfrm rot="0">
            <a:off x="287750" y="303361"/>
            <a:ext cx="2885349" cy="1110732"/>
            <a:chOff x="0" y="0"/>
            <a:chExt cx="3847132" cy="1480976"/>
          </a:xfrm>
        </p:grpSpPr>
        <p:sp>
          <p:nvSpPr>
            <p:cNvPr name="Freeform 17" id="17"/>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5"/>
              <a:stretch>
                <a:fillRect l="0" t="0" r="-1" b="-1"/>
              </a:stretch>
            </a:blipFill>
          </p:spPr>
        </p:sp>
      </p:grpSp>
      <p:grpSp>
        <p:nvGrpSpPr>
          <p:cNvPr name="Group 18" id="18"/>
          <p:cNvGrpSpPr>
            <a:grpSpLocks noChangeAspect="true"/>
          </p:cNvGrpSpPr>
          <p:nvPr/>
        </p:nvGrpSpPr>
        <p:grpSpPr>
          <a:xfrm rot="0">
            <a:off x="13061373" y="303361"/>
            <a:ext cx="4712109" cy="1178028"/>
            <a:chOff x="0" y="0"/>
            <a:chExt cx="6282812" cy="1570704"/>
          </a:xfrm>
        </p:grpSpPr>
        <p:sp>
          <p:nvSpPr>
            <p:cNvPr name="Freeform 19" id="19"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6"/>
              <a:stretch>
                <a:fillRect l="0" t="0" r="0" b="2"/>
              </a:stretch>
            </a:blipFill>
          </p:spPr>
        </p:sp>
      </p:grpSp>
      <p:grpSp>
        <p:nvGrpSpPr>
          <p:cNvPr name="Group 20" id="20"/>
          <p:cNvGrpSpPr/>
          <p:nvPr/>
        </p:nvGrpSpPr>
        <p:grpSpPr>
          <a:xfrm rot="0">
            <a:off x="5685940" y="255723"/>
            <a:ext cx="6172200" cy="464948"/>
            <a:chOff x="0" y="0"/>
            <a:chExt cx="8229600" cy="619930"/>
          </a:xfrm>
        </p:grpSpPr>
        <p:sp>
          <p:nvSpPr>
            <p:cNvPr name="Freeform 21" id="21"/>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2" id="22"/>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23" id="23"/>
          <p:cNvSpPr/>
          <p:nvPr/>
        </p:nvSpPr>
        <p:spPr>
          <a:xfrm flipH="false" flipV="false" rot="0">
            <a:off x="7132194" y="3274668"/>
            <a:ext cx="752618" cy="752618"/>
          </a:xfrm>
          <a:custGeom>
            <a:avLst/>
            <a:gdLst/>
            <a:ahLst/>
            <a:cxnLst/>
            <a:rect r="r" b="b" t="t" l="l"/>
            <a:pathLst>
              <a:path h="752618" w="752618">
                <a:moveTo>
                  <a:pt x="0" y="0"/>
                </a:moveTo>
                <a:lnTo>
                  <a:pt x="752618" y="0"/>
                </a:lnTo>
                <a:lnTo>
                  <a:pt x="752618" y="752617"/>
                </a:lnTo>
                <a:lnTo>
                  <a:pt x="0" y="7526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851860" y="4511081"/>
            <a:ext cx="7008972" cy="2532705"/>
          </a:xfrm>
          <a:prstGeom prst="rect">
            <a:avLst/>
          </a:prstGeom>
        </p:spPr>
        <p:txBody>
          <a:bodyPr anchor="t" rtlCol="false" tIns="0" lIns="0" bIns="0" rIns="0">
            <a:spAutoFit/>
          </a:bodyPr>
          <a:lstStyle/>
          <a:p>
            <a:pPr algn="ctr" marL="0" indent="0" lvl="0">
              <a:lnSpc>
                <a:spcPts val="3350"/>
              </a:lnSpc>
            </a:pPr>
            <a:r>
              <a:rPr lang="en-US" sz="3161">
                <a:gradFill>
                  <a:gsLst>
                    <a:gs pos="0">
                      <a:srgbClr val="FFFFFF">
                        <a:alpha val="100000"/>
                      </a:srgbClr>
                    </a:gs>
                    <a:gs pos="50000">
                      <a:srgbClr val="FFFFFF">
                        <a:alpha val="100000"/>
                      </a:srgbClr>
                    </a:gs>
                    <a:gs pos="100000">
                      <a:srgbClr val="E2E2E2">
                        <a:alpha val="100000"/>
                      </a:srgbClr>
                    </a:gs>
                  </a:gsLst>
                  <a:lin ang="16200000"/>
                </a:gradFill>
                <a:latin typeface="Canva Sans"/>
                <a:ea typeface="Canva Sans"/>
                <a:cs typeface="Canva Sans"/>
                <a:sym typeface="Canva Sans"/>
              </a:rPr>
              <a:t>Desarrollar una plataforma web que permita a TECHO-Chile a administrar y gestionar el proceso de entrega y postventa de sus proyectos de entrega de viviendas sociales bajo la normativa DS49</a:t>
            </a:r>
          </a:p>
        </p:txBody>
      </p:sp>
      <p:sp>
        <p:nvSpPr>
          <p:cNvPr name="TextBox 25" id="25"/>
          <p:cNvSpPr txBox="true"/>
          <p:nvPr/>
        </p:nvSpPr>
        <p:spPr>
          <a:xfrm rot="0">
            <a:off x="10388826" y="2164437"/>
            <a:ext cx="6870474" cy="678090"/>
          </a:xfrm>
          <a:prstGeom prst="rect">
            <a:avLst/>
          </a:prstGeom>
        </p:spPr>
        <p:txBody>
          <a:bodyPr anchor="t" rtlCol="false" tIns="0" lIns="0" bIns="0" rIns="0">
            <a:spAutoFit/>
          </a:bodyPr>
          <a:lstStyle/>
          <a:p>
            <a:pPr algn="ctr" marL="0" indent="0" lvl="0">
              <a:lnSpc>
                <a:spcPts val="5218"/>
              </a:lnSpc>
            </a:pPr>
            <a:r>
              <a:rPr lang="en-US" sz="4923">
                <a:solidFill>
                  <a:srgbClr val="1F497D"/>
                </a:solidFill>
                <a:latin typeface="League Spartan"/>
                <a:ea typeface="League Spartan"/>
                <a:cs typeface="League Spartan"/>
                <a:sym typeface="League Spartan"/>
              </a:rPr>
              <a:t>Objetivos específicos </a:t>
            </a:r>
          </a:p>
        </p:txBody>
      </p:sp>
      <p:sp>
        <p:nvSpPr>
          <p:cNvPr name="TextBox 26" id="26"/>
          <p:cNvSpPr txBox="true"/>
          <p:nvPr/>
        </p:nvSpPr>
        <p:spPr>
          <a:xfrm rot="0">
            <a:off x="9983682" y="3184358"/>
            <a:ext cx="7789800" cy="6073942"/>
          </a:xfrm>
          <a:prstGeom prst="rect">
            <a:avLst/>
          </a:prstGeom>
        </p:spPr>
        <p:txBody>
          <a:bodyPr anchor="t" rtlCol="false" tIns="0" lIns="0" bIns="0" rIns="0">
            <a:spAutoFit/>
          </a:bodyPr>
          <a:lstStyle/>
          <a:p>
            <a:pPr algn="l" marL="657031" indent="-328515" lvl="1">
              <a:lnSpc>
                <a:spcPts val="3225"/>
              </a:lnSpc>
              <a:buFont typeface="Arial"/>
              <a:buChar char="•"/>
            </a:pPr>
            <a:r>
              <a:rPr lang="en-US" sz="3043">
                <a:solidFill>
                  <a:srgbClr val="000000"/>
                </a:solidFill>
                <a:latin typeface="Arial"/>
                <a:ea typeface="Arial"/>
                <a:cs typeface="Arial"/>
                <a:sym typeface="Arial"/>
              </a:rPr>
              <a:t>Dis</a:t>
            </a:r>
            <a:r>
              <a:rPr lang="en-US" sz="3043">
                <a:solidFill>
                  <a:srgbClr val="000000"/>
                </a:solidFill>
                <a:latin typeface="Arial"/>
                <a:ea typeface="Arial"/>
                <a:cs typeface="Arial"/>
                <a:sym typeface="Arial"/>
              </a:rPr>
              <a:t>eñar un módulo de incidencias para asegurar la trazabilidad.</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Implementar formularios digitales para facilitar el proceso de postventa.</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Centralizar la gestión de proyectos para administrar viviendas y usuarios.</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Establecer control de acceso para proteger la integridad de los datos.</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Generar reportes automáticos en PDF para cumplir la normativa DS49.</a:t>
            </a:r>
          </a:p>
          <a:p>
            <a:pPr algn="l">
              <a:lnSpc>
                <a:spcPts val="322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947607">
            <a:off x="-2131253" y="7248238"/>
            <a:ext cx="7315200" cy="3218688"/>
          </a:xfrm>
          <a:custGeom>
            <a:avLst/>
            <a:gdLst/>
            <a:ahLst/>
            <a:cxnLst/>
            <a:rect r="r" b="b" t="t" l="l"/>
            <a:pathLst>
              <a:path h="3218688" w="7315200">
                <a:moveTo>
                  <a:pt x="0" y="0"/>
                </a:moveTo>
                <a:lnTo>
                  <a:pt x="7315200" y="0"/>
                </a:lnTo>
                <a:lnTo>
                  <a:pt x="7315200" y="3218688"/>
                </a:lnTo>
                <a:lnTo>
                  <a:pt x="0" y="3218688"/>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028700" y="2709287"/>
            <a:ext cx="16230600" cy="6587990"/>
            <a:chOff x="0" y="0"/>
            <a:chExt cx="4274726" cy="1735109"/>
          </a:xfrm>
        </p:grpSpPr>
        <p:sp>
          <p:nvSpPr>
            <p:cNvPr name="Freeform 5" id="5"/>
            <p:cNvSpPr/>
            <p:nvPr/>
          </p:nvSpPr>
          <p:spPr>
            <a:xfrm flipH="false" flipV="false" rot="0">
              <a:off x="0" y="0"/>
              <a:ext cx="4274726" cy="1735109"/>
            </a:xfrm>
            <a:custGeom>
              <a:avLst/>
              <a:gdLst/>
              <a:ahLst/>
              <a:cxnLst/>
              <a:rect r="r" b="b" t="t" l="l"/>
              <a:pathLst>
                <a:path h="1735109" w="4274726">
                  <a:moveTo>
                    <a:pt x="0" y="0"/>
                  </a:moveTo>
                  <a:lnTo>
                    <a:pt x="4274726" y="0"/>
                  </a:lnTo>
                  <a:lnTo>
                    <a:pt x="4274726" y="1735109"/>
                  </a:lnTo>
                  <a:lnTo>
                    <a:pt x="0" y="1735109"/>
                  </a:lnTo>
                  <a:close/>
                </a:path>
              </a:pathLst>
            </a:custGeom>
            <a:solidFill>
              <a:srgbClr val="E9EDED"/>
            </a:solidFill>
          </p:spPr>
        </p:sp>
        <p:sp>
          <p:nvSpPr>
            <p:cNvPr name="TextBox 6" id="6"/>
            <p:cNvSpPr txBox="true"/>
            <p:nvPr/>
          </p:nvSpPr>
          <p:spPr>
            <a:xfrm>
              <a:off x="0" y="0"/>
              <a:ext cx="4274726" cy="1735109"/>
            </a:xfrm>
            <a:prstGeom prst="rect">
              <a:avLst/>
            </a:prstGeom>
          </p:spPr>
          <p:txBody>
            <a:bodyPr anchor="ctr" rtlCol="false" tIns="50800" lIns="50800" bIns="50800" rIns="50800"/>
            <a:lstStyle/>
            <a:p>
              <a:pPr algn="ctr">
                <a:lnSpc>
                  <a:spcPts val="1920"/>
                </a:lnSpc>
              </a:pPr>
            </a:p>
          </p:txBody>
        </p:sp>
      </p:grpSp>
      <p:grpSp>
        <p:nvGrpSpPr>
          <p:cNvPr name="Group 7" id="7"/>
          <p:cNvGrpSpPr/>
          <p:nvPr/>
        </p:nvGrpSpPr>
        <p:grpSpPr>
          <a:xfrm rot="0">
            <a:off x="1028700" y="2015692"/>
            <a:ext cx="6631926" cy="1387190"/>
            <a:chOff x="0" y="0"/>
            <a:chExt cx="1942931" cy="406400"/>
          </a:xfrm>
        </p:grpSpPr>
        <p:sp>
          <p:nvSpPr>
            <p:cNvPr name="Freeform 8" id="8"/>
            <p:cNvSpPr/>
            <p:nvPr/>
          </p:nvSpPr>
          <p:spPr>
            <a:xfrm flipH="false" flipV="false" rot="0">
              <a:off x="0" y="0"/>
              <a:ext cx="1942931" cy="406400"/>
            </a:xfrm>
            <a:custGeom>
              <a:avLst/>
              <a:gdLst/>
              <a:ahLst/>
              <a:cxnLst/>
              <a:rect r="r" b="b" t="t" l="l"/>
              <a:pathLst>
                <a:path h="406400" w="1942931">
                  <a:moveTo>
                    <a:pt x="1739731" y="0"/>
                  </a:moveTo>
                  <a:lnTo>
                    <a:pt x="0" y="0"/>
                  </a:lnTo>
                  <a:lnTo>
                    <a:pt x="0" y="406400"/>
                  </a:lnTo>
                  <a:lnTo>
                    <a:pt x="1739731" y="406400"/>
                  </a:lnTo>
                  <a:lnTo>
                    <a:pt x="1942931" y="203200"/>
                  </a:lnTo>
                  <a:lnTo>
                    <a:pt x="1739731" y="0"/>
                  </a:lnTo>
                  <a:close/>
                </a:path>
              </a:pathLst>
            </a:custGeom>
            <a:solidFill>
              <a:srgbClr val="01A090"/>
            </a:solidFill>
          </p:spPr>
        </p:sp>
        <p:sp>
          <p:nvSpPr>
            <p:cNvPr name="TextBox 9" id="9"/>
            <p:cNvSpPr txBox="true"/>
            <p:nvPr/>
          </p:nvSpPr>
          <p:spPr>
            <a:xfrm>
              <a:off x="0" y="0"/>
              <a:ext cx="1828631" cy="406400"/>
            </a:xfrm>
            <a:prstGeom prst="rect">
              <a:avLst/>
            </a:prstGeom>
          </p:spPr>
          <p:txBody>
            <a:bodyPr anchor="ctr" rtlCol="false" tIns="50800" lIns="50800" bIns="50800" rIns="50800"/>
            <a:lstStyle/>
            <a:p>
              <a:pPr algn="ctr">
                <a:lnSpc>
                  <a:spcPts val="1920"/>
                </a:lnSpc>
              </a:pPr>
            </a:p>
          </p:txBody>
        </p:sp>
      </p:grpSp>
      <p:grpSp>
        <p:nvGrpSpPr>
          <p:cNvPr name="Group 10" id="10"/>
          <p:cNvGrpSpPr/>
          <p:nvPr/>
        </p:nvGrpSpPr>
        <p:grpSpPr>
          <a:xfrm rot="-10800000">
            <a:off x="10627374" y="2015692"/>
            <a:ext cx="6631926" cy="1387190"/>
            <a:chOff x="0" y="0"/>
            <a:chExt cx="1942931" cy="406400"/>
          </a:xfrm>
        </p:grpSpPr>
        <p:sp>
          <p:nvSpPr>
            <p:cNvPr name="Freeform 11" id="11"/>
            <p:cNvSpPr/>
            <p:nvPr/>
          </p:nvSpPr>
          <p:spPr>
            <a:xfrm flipH="false" flipV="false" rot="0">
              <a:off x="0" y="0"/>
              <a:ext cx="1942931" cy="406400"/>
            </a:xfrm>
            <a:custGeom>
              <a:avLst/>
              <a:gdLst/>
              <a:ahLst/>
              <a:cxnLst/>
              <a:rect r="r" b="b" t="t" l="l"/>
              <a:pathLst>
                <a:path h="406400" w="1942931">
                  <a:moveTo>
                    <a:pt x="1739731" y="0"/>
                  </a:moveTo>
                  <a:lnTo>
                    <a:pt x="0" y="0"/>
                  </a:lnTo>
                  <a:lnTo>
                    <a:pt x="0" y="406400"/>
                  </a:lnTo>
                  <a:lnTo>
                    <a:pt x="1739731" y="406400"/>
                  </a:lnTo>
                  <a:lnTo>
                    <a:pt x="1942931" y="203200"/>
                  </a:lnTo>
                  <a:lnTo>
                    <a:pt x="1739731" y="0"/>
                  </a:lnTo>
                  <a:close/>
                </a:path>
              </a:pathLst>
            </a:custGeom>
            <a:solidFill>
              <a:srgbClr val="FF803F"/>
            </a:solidFill>
          </p:spPr>
        </p:sp>
        <p:sp>
          <p:nvSpPr>
            <p:cNvPr name="TextBox 12" id="12"/>
            <p:cNvSpPr txBox="true"/>
            <p:nvPr/>
          </p:nvSpPr>
          <p:spPr>
            <a:xfrm>
              <a:off x="0" y="0"/>
              <a:ext cx="1828631" cy="406400"/>
            </a:xfrm>
            <a:prstGeom prst="rect">
              <a:avLst/>
            </a:prstGeom>
          </p:spPr>
          <p:txBody>
            <a:bodyPr anchor="ctr" rtlCol="false" tIns="50800" lIns="50800" bIns="50800" rIns="50800"/>
            <a:lstStyle/>
            <a:p>
              <a:pPr algn="ctr">
                <a:lnSpc>
                  <a:spcPts val="1920"/>
                </a:lnSpc>
              </a:pPr>
            </a:p>
          </p:txBody>
        </p:sp>
      </p:grpSp>
      <p:sp>
        <p:nvSpPr>
          <p:cNvPr name="Freeform 13" id="13"/>
          <p:cNvSpPr/>
          <p:nvPr/>
        </p:nvSpPr>
        <p:spPr>
          <a:xfrm flipH="false" flipV="false" rot="0">
            <a:off x="1526347" y="4262459"/>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522540" y="5533284"/>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526347" y="6757032"/>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526347" y="7980780"/>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1947607">
            <a:off x="13560352" y="-1609344"/>
            <a:ext cx="7315200" cy="3218688"/>
          </a:xfrm>
          <a:custGeom>
            <a:avLst/>
            <a:gdLst/>
            <a:ahLst/>
            <a:cxnLst/>
            <a:rect r="r" b="b" t="t" l="l"/>
            <a:pathLst>
              <a:path h="3218688" w="7315200">
                <a:moveTo>
                  <a:pt x="0" y="0"/>
                </a:moveTo>
                <a:lnTo>
                  <a:pt x="7315200" y="0"/>
                </a:lnTo>
                <a:lnTo>
                  <a:pt x="7315200" y="3218688"/>
                </a:lnTo>
                <a:lnTo>
                  <a:pt x="0" y="3218688"/>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8" id="18"/>
          <p:cNvGrpSpPr>
            <a:grpSpLocks noChangeAspect="true"/>
          </p:cNvGrpSpPr>
          <p:nvPr/>
        </p:nvGrpSpPr>
        <p:grpSpPr>
          <a:xfrm rot="0">
            <a:off x="0" y="188384"/>
            <a:ext cx="2885349" cy="1110732"/>
            <a:chOff x="0" y="0"/>
            <a:chExt cx="3847132" cy="1480976"/>
          </a:xfrm>
        </p:grpSpPr>
        <p:sp>
          <p:nvSpPr>
            <p:cNvPr name="Freeform 19" id="19"/>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7"/>
              <a:stretch>
                <a:fillRect l="0" t="0" r="-1" b="-1"/>
              </a:stretch>
            </a:blipFill>
          </p:spPr>
        </p:sp>
      </p:grpSp>
      <p:grpSp>
        <p:nvGrpSpPr>
          <p:cNvPr name="Group 20" id="20"/>
          <p:cNvGrpSpPr>
            <a:grpSpLocks noChangeAspect="true"/>
          </p:cNvGrpSpPr>
          <p:nvPr/>
        </p:nvGrpSpPr>
        <p:grpSpPr>
          <a:xfrm rot="0">
            <a:off x="13250426" y="188384"/>
            <a:ext cx="4712109" cy="1178028"/>
            <a:chOff x="0" y="0"/>
            <a:chExt cx="6282812" cy="1570704"/>
          </a:xfrm>
        </p:grpSpPr>
        <p:sp>
          <p:nvSpPr>
            <p:cNvPr name="Freeform 21" id="21"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8"/>
              <a:stretch>
                <a:fillRect l="0" t="0" r="0" b="2"/>
              </a:stretch>
            </a:blipFill>
          </p:spPr>
        </p:sp>
      </p:grpSp>
      <p:grpSp>
        <p:nvGrpSpPr>
          <p:cNvPr name="Group 22" id="22"/>
          <p:cNvGrpSpPr/>
          <p:nvPr/>
        </p:nvGrpSpPr>
        <p:grpSpPr>
          <a:xfrm rot="0">
            <a:off x="5685940" y="255723"/>
            <a:ext cx="6172200" cy="464948"/>
            <a:chOff x="0" y="0"/>
            <a:chExt cx="8229600" cy="619930"/>
          </a:xfrm>
        </p:grpSpPr>
        <p:sp>
          <p:nvSpPr>
            <p:cNvPr name="Freeform 23" id="23"/>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4" id="24"/>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25" id="25"/>
          <p:cNvSpPr/>
          <p:nvPr/>
        </p:nvSpPr>
        <p:spPr>
          <a:xfrm flipH="false" flipV="false" rot="0">
            <a:off x="16248860" y="4234738"/>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
        <p:nvSpPr>
          <p:cNvPr name="TextBox 26" id="26"/>
          <p:cNvSpPr txBox="true"/>
          <p:nvPr/>
        </p:nvSpPr>
        <p:spPr>
          <a:xfrm rot="0">
            <a:off x="2225176" y="4299451"/>
            <a:ext cx="6397367"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Gestión Integral del Ciclo de Vida (DS49)</a:t>
            </a:r>
          </a:p>
        </p:txBody>
      </p:sp>
      <p:sp>
        <p:nvSpPr>
          <p:cNvPr name="TextBox 27" id="27"/>
          <p:cNvSpPr txBox="true"/>
          <p:nvPr/>
        </p:nvSpPr>
        <p:spPr>
          <a:xfrm rot="0">
            <a:off x="9457033" y="4299451"/>
            <a:ext cx="6506077"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Despliegue en entorno Piloto / Demo</a:t>
            </a:r>
          </a:p>
        </p:txBody>
      </p:sp>
      <p:sp>
        <p:nvSpPr>
          <p:cNvPr name="TextBox 28" id="28"/>
          <p:cNvSpPr txBox="true"/>
          <p:nvPr/>
        </p:nvSpPr>
        <p:spPr>
          <a:xfrm rot="0">
            <a:off x="2225176" y="5570276"/>
            <a:ext cx="6397367"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Arquitectura Basada en Roles (RBAC)</a:t>
            </a:r>
          </a:p>
        </p:txBody>
      </p:sp>
      <p:sp>
        <p:nvSpPr>
          <p:cNvPr name="TextBox 29" id="29"/>
          <p:cNvSpPr txBox="true"/>
          <p:nvPr/>
        </p:nvSpPr>
        <p:spPr>
          <a:xfrm rot="0">
            <a:off x="9863699" y="5570276"/>
            <a:ext cx="6233099"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Sin integración con sistemas legados (ERP)</a:t>
            </a:r>
          </a:p>
        </p:txBody>
      </p:sp>
      <p:sp>
        <p:nvSpPr>
          <p:cNvPr name="TextBox 30" id="30"/>
          <p:cNvSpPr txBox="true"/>
          <p:nvPr/>
        </p:nvSpPr>
        <p:spPr>
          <a:xfrm rot="0">
            <a:off x="2225176" y="6775528"/>
            <a:ext cx="6074452"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Trazabilidad y Transparencia</a:t>
            </a:r>
          </a:p>
        </p:txBody>
      </p:sp>
      <p:sp>
        <p:nvSpPr>
          <p:cNvPr name="TextBox 31" id="31"/>
          <p:cNvSpPr txBox="true"/>
          <p:nvPr/>
        </p:nvSpPr>
        <p:spPr>
          <a:xfrm rot="0">
            <a:off x="9997387" y="6757032"/>
            <a:ext cx="6099411"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Dependencia total de conexión a Internet</a:t>
            </a:r>
          </a:p>
        </p:txBody>
      </p:sp>
      <p:sp>
        <p:nvSpPr>
          <p:cNvPr name="TextBox 32" id="32"/>
          <p:cNvSpPr txBox="true"/>
          <p:nvPr/>
        </p:nvSpPr>
        <p:spPr>
          <a:xfrm rot="0">
            <a:off x="2225176" y="2478950"/>
            <a:ext cx="3892666" cy="495300"/>
          </a:xfrm>
          <a:prstGeom prst="rect">
            <a:avLst/>
          </a:prstGeom>
        </p:spPr>
        <p:txBody>
          <a:bodyPr anchor="t" rtlCol="false" tIns="0" lIns="0" bIns="0" rIns="0">
            <a:spAutoFit/>
          </a:bodyPr>
          <a:lstStyle/>
          <a:p>
            <a:pPr algn="l">
              <a:lnSpc>
                <a:spcPts val="3839"/>
              </a:lnSpc>
            </a:pPr>
            <a:r>
              <a:rPr lang="en-US" sz="3199" b="true">
                <a:solidFill>
                  <a:srgbClr val="FFFFFF"/>
                </a:solidFill>
                <a:latin typeface="Open Sauce Bold"/>
                <a:ea typeface="Open Sauce Bold"/>
                <a:cs typeface="Open Sauce Bold"/>
                <a:sym typeface="Open Sauce Bold"/>
              </a:rPr>
              <a:t>Alcance</a:t>
            </a:r>
          </a:p>
        </p:txBody>
      </p:sp>
      <p:sp>
        <p:nvSpPr>
          <p:cNvPr name="TextBox 33" id="33"/>
          <p:cNvSpPr txBox="true"/>
          <p:nvPr/>
        </p:nvSpPr>
        <p:spPr>
          <a:xfrm rot="0">
            <a:off x="12356194" y="2478950"/>
            <a:ext cx="3892666" cy="495300"/>
          </a:xfrm>
          <a:prstGeom prst="rect">
            <a:avLst/>
          </a:prstGeom>
        </p:spPr>
        <p:txBody>
          <a:bodyPr anchor="t" rtlCol="false" tIns="0" lIns="0" bIns="0" rIns="0">
            <a:spAutoFit/>
          </a:bodyPr>
          <a:lstStyle/>
          <a:p>
            <a:pPr algn="r">
              <a:lnSpc>
                <a:spcPts val="3839"/>
              </a:lnSpc>
            </a:pPr>
            <a:r>
              <a:rPr lang="en-US" sz="3199" b="true">
                <a:solidFill>
                  <a:srgbClr val="FFFFFF"/>
                </a:solidFill>
                <a:latin typeface="Open Sauce Bold"/>
                <a:ea typeface="Open Sauce Bold"/>
                <a:cs typeface="Open Sauce Bold"/>
                <a:sym typeface="Open Sauce Bold"/>
              </a:rPr>
              <a:t>Limitaciones</a:t>
            </a:r>
          </a:p>
        </p:txBody>
      </p:sp>
      <p:sp>
        <p:nvSpPr>
          <p:cNvPr name="TextBox 34" id="34"/>
          <p:cNvSpPr txBox="true"/>
          <p:nvPr/>
        </p:nvSpPr>
        <p:spPr>
          <a:xfrm rot="0">
            <a:off x="2225176" y="8017772"/>
            <a:ext cx="6074452"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Cumplimiento Normativo Digital</a:t>
            </a:r>
          </a:p>
        </p:txBody>
      </p:sp>
      <p:sp>
        <p:nvSpPr>
          <p:cNvPr name="Freeform 35" id="35"/>
          <p:cNvSpPr/>
          <p:nvPr/>
        </p:nvSpPr>
        <p:spPr>
          <a:xfrm flipH="false" flipV="false" rot="0">
            <a:off x="16248860" y="5505563"/>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
        <p:nvSpPr>
          <p:cNvPr name="Freeform 36" id="36"/>
          <p:cNvSpPr/>
          <p:nvPr/>
        </p:nvSpPr>
        <p:spPr>
          <a:xfrm flipH="false" flipV="false" rot="0">
            <a:off x="16248860" y="6646102"/>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
        <p:nvSpPr>
          <p:cNvPr name="TextBox 37" id="37"/>
          <p:cNvSpPr txBox="true"/>
          <p:nvPr/>
        </p:nvSpPr>
        <p:spPr>
          <a:xfrm rot="0">
            <a:off x="9997387" y="7781609"/>
            <a:ext cx="6099411"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Solamente Infraestructura cloud</a:t>
            </a:r>
          </a:p>
        </p:txBody>
      </p:sp>
      <p:sp>
        <p:nvSpPr>
          <p:cNvPr name="Freeform 38" id="38"/>
          <p:cNvSpPr/>
          <p:nvPr/>
        </p:nvSpPr>
        <p:spPr>
          <a:xfrm flipH="false" flipV="false" rot="0">
            <a:off x="16248860" y="7716896"/>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87725" y="389851"/>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393010" y="389851"/>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sp>
        <p:nvSpPr>
          <p:cNvPr name="Freeform 6" id="6"/>
          <p:cNvSpPr/>
          <p:nvPr/>
        </p:nvSpPr>
        <p:spPr>
          <a:xfrm flipH="false" flipV="false" rot="0">
            <a:off x="8059765" y="4845948"/>
            <a:ext cx="3281199" cy="4261297"/>
          </a:xfrm>
          <a:custGeom>
            <a:avLst/>
            <a:gdLst/>
            <a:ahLst/>
            <a:cxnLst/>
            <a:rect r="r" b="b" t="t" l="l"/>
            <a:pathLst>
              <a:path h="4261297" w="3281199">
                <a:moveTo>
                  <a:pt x="0" y="0"/>
                </a:moveTo>
                <a:lnTo>
                  <a:pt x="3281200" y="0"/>
                </a:lnTo>
                <a:lnTo>
                  <a:pt x="3281200" y="4261298"/>
                </a:lnTo>
                <a:lnTo>
                  <a:pt x="0" y="4261298"/>
                </a:lnTo>
                <a:lnTo>
                  <a:pt x="0" y="0"/>
                </a:lnTo>
                <a:close/>
              </a:path>
            </a:pathLst>
          </a:custGeom>
          <a:blipFill>
            <a:blip r:embed="rId5"/>
            <a:stretch>
              <a:fillRect l="0" t="0" r="0" b="0"/>
            </a:stretch>
          </a:blipFill>
        </p:spPr>
      </p:sp>
      <p:grpSp>
        <p:nvGrpSpPr>
          <p:cNvPr name="Group 7" id="7"/>
          <p:cNvGrpSpPr/>
          <p:nvPr/>
        </p:nvGrpSpPr>
        <p:grpSpPr>
          <a:xfrm rot="0">
            <a:off x="6203116" y="4845948"/>
            <a:ext cx="2336215" cy="2472185"/>
            <a:chOff x="0" y="0"/>
            <a:chExt cx="3114953" cy="3296246"/>
          </a:xfrm>
        </p:grpSpPr>
        <p:sp>
          <p:nvSpPr>
            <p:cNvPr name="Freeform 8" id="8"/>
            <p:cNvSpPr/>
            <p:nvPr/>
          </p:nvSpPr>
          <p:spPr>
            <a:xfrm flipH="false" flipV="false" rot="0">
              <a:off x="0" y="0"/>
              <a:ext cx="3114953" cy="3296246"/>
            </a:xfrm>
            <a:custGeom>
              <a:avLst/>
              <a:gdLst/>
              <a:ahLst/>
              <a:cxnLst/>
              <a:rect r="r" b="b" t="t" l="l"/>
              <a:pathLst>
                <a:path h="3296246" w="3114953">
                  <a:moveTo>
                    <a:pt x="0" y="0"/>
                  </a:moveTo>
                  <a:lnTo>
                    <a:pt x="3114953" y="0"/>
                  </a:lnTo>
                  <a:lnTo>
                    <a:pt x="3114953" y="3296246"/>
                  </a:lnTo>
                  <a:lnTo>
                    <a:pt x="0" y="32962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52538">
              <a:off x="581749" y="567518"/>
              <a:ext cx="926363" cy="977692"/>
            </a:xfrm>
            <a:custGeom>
              <a:avLst/>
              <a:gdLst/>
              <a:ahLst/>
              <a:cxnLst/>
              <a:rect r="r" b="b" t="t" l="l"/>
              <a:pathLst>
                <a:path h="977692" w="926363">
                  <a:moveTo>
                    <a:pt x="0" y="0"/>
                  </a:moveTo>
                  <a:lnTo>
                    <a:pt x="926363" y="0"/>
                  </a:lnTo>
                  <a:lnTo>
                    <a:pt x="926363" y="977693"/>
                  </a:lnTo>
                  <a:lnTo>
                    <a:pt x="0" y="977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60909">
              <a:off x="787554" y="1847519"/>
              <a:ext cx="847284" cy="847284"/>
            </a:xfrm>
            <a:custGeom>
              <a:avLst/>
              <a:gdLst/>
              <a:ahLst/>
              <a:cxnLst/>
              <a:rect r="r" b="b" t="t" l="l"/>
              <a:pathLst>
                <a:path h="847284" w="847284">
                  <a:moveTo>
                    <a:pt x="0" y="0"/>
                  </a:moveTo>
                  <a:lnTo>
                    <a:pt x="847284" y="0"/>
                  </a:lnTo>
                  <a:lnTo>
                    <a:pt x="847284" y="847284"/>
                  </a:lnTo>
                  <a:lnTo>
                    <a:pt x="0" y="8472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1" id="11"/>
          <p:cNvSpPr/>
          <p:nvPr/>
        </p:nvSpPr>
        <p:spPr>
          <a:xfrm flipH="true" flipV="false" rot="8862780">
            <a:off x="7206197" y="7353916"/>
            <a:ext cx="529532" cy="1366534"/>
          </a:xfrm>
          <a:custGeom>
            <a:avLst/>
            <a:gdLst/>
            <a:ahLst/>
            <a:cxnLst/>
            <a:rect r="r" b="b" t="t" l="l"/>
            <a:pathLst>
              <a:path h="1366534" w="529532">
                <a:moveTo>
                  <a:pt x="529532" y="0"/>
                </a:moveTo>
                <a:lnTo>
                  <a:pt x="0" y="0"/>
                </a:lnTo>
                <a:lnTo>
                  <a:pt x="0" y="1366534"/>
                </a:lnTo>
                <a:lnTo>
                  <a:pt x="529532" y="1366534"/>
                </a:lnTo>
                <a:lnTo>
                  <a:pt x="52953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817439">
            <a:off x="7683822" y="4504678"/>
            <a:ext cx="751887" cy="807396"/>
          </a:xfrm>
          <a:custGeom>
            <a:avLst/>
            <a:gdLst/>
            <a:ahLst/>
            <a:cxnLst/>
            <a:rect r="r" b="b" t="t" l="l"/>
            <a:pathLst>
              <a:path h="807396" w="751887">
                <a:moveTo>
                  <a:pt x="0" y="0"/>
                </a:moveTo>
                <a:lnTo>
                  <a:pt x="751887" y="0"/>
                </a:lnTo>
                <a:lnTo>
                  <a:pt x="751887" y="807395"/>
                </a:lnTo>
                <a:lnTo>
                  <a:pt x="0" y="80739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3" id="13"/>
          <p:cNvGrpSpPr/>
          <p:nvPr/>
        </p:nvGrpSpPr>
        <p:grpSpPr>
          <a:xfrm rot="0">
            <a:off x="5685940" y="255723"/>
            <a:ext cx="6172200" cy="464948"/>
            <a:chOff x="0" y="0"/>
            <a:chExt cx="8229600" cy="619930"/>
          </a:xfrm>
        </p:grpSpPr>
        <p:sp>
          <p:nvSpPr>
            <p:cNvPr name="Freeform 14" id="1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5" id="1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16" id="16"/>
          <p:cNvSpPr txBox="true"/>
          <p:nvPr/>
        </p:nvSpPr>
        <p:spPr>
          <a:xfrm rot="0">
            <a:off x="6564279" y="1205049"/>
            <a:ext cx="4415524" cy="543184"/>
          </a:xfrm>
          <a:prstGeom prst="rect">
            <a:avLst/>
          </a:prstGeom>
        </p:spPr>
        <p:txBody>
          <a:bodyPr anchor="t" rtlCol="false" tIns="0" lIns="0" bIns="0" rIns="0">
            <a:spAutoFit/>
          </a:bodyPr>
          <a:lstStyle/>
          <a:p>
            <a:pPr algn="ctr">
              <a:lnSpc>
                <a:spcPts val="4146"/>
              </a:lnSpc>
            </a:pPr>
            <a:r>
              <a:rPr lang="en-US" sz="3455">
                <a:solidFill>
                  <a:srgbClr val="000000"/>
                </a:solidFill>
                <a:latin typeface="Arial"/>
                <a:ea typeface="Arial"/>
                <a:cs typeface="Arial"/>
                <a:sym typeface="Arial"/>
              </a:rPr>
              <a:t>Propuesta de Solución</a:t>
            </a:r>
          </a:p>
        </p:txBody>
      </p:sp>
      <p:sp>
        <p:nvSpPr>
          <p:cNvPr name="TextBox 17" id="17"/>
          <p:cNvSpPr txBox="true"/>
          <p:nvPr/>
        </p:nvSpPr>
        <p:spPr>
          <a:xfrm rot="0">
            <a:off x="7015236" y="3243658"/>
            <a:ext cx="2787134" cy="657225"/>
          </a:xfrm>
          <a:prstGeom prst="rect">
            <a:avLst/>
          </a:prstGeom>
        </p:spPr>
        <p:txBody>
          <a:bodyPr anchor="t" rtlCol="false" tIns="0" lIns="0" bIns="0" rIns="0">
            <a:spAutoFit/>
          </a:bodyPr>
          <a:lstStyle/>
          <a:p>
            <a:pPr algn="ctr">
              <a:lnSpc>
                <a:spcPts val="5040"/>
              </a:lnSpc>
            </a:pPr>
            <a:r>
              <a:rPr lang="en-US" sz="4200">
                <a:solidFill>
                  <a:srgbClr val="000000"/>
                </a:solidFill>
                <a:latin typeface="Arial"/>
                <a:ea typeface="Arial"/>
                <a:cs typeface="Arial"/>
                <a:sym typeface="Arial"/>
              </a:rPr>
              <a:t>Beneficiario</a:t>
            </a:r>
          </a:p>
        </p:txBody>
      </p:sp>
      <p:sp>
        <p:nvSpPr>
          <p:cNvPr name="TextBox 18" id="18"/>
          <p:cNvSpPr txBox="true"/>
          <p:nvPr/>
        </p:nvSpPr>
        <p:spPr>
          <a:xfrm rot="0">
            <a:off x="6882160" y="9438012"/>
            <a:ext cx="3583424" cy="390525"/>
          </a:xfrm>
          <a:prstGeom prst="rect">
            <a:avLst/>
          </a:prstGeom>
        </p:spPr>
        <p:txBody>
          <a:bodyPr anchor="t" rtlCol="false" tIns="0" lIns="0" bIns="0" rIns="0">
            <a:spAutoFit/>
          </a:bodyPr>
          <a:lstStyle/>
          <a:p>
            <a:pPr algn="ctr">
              <a:lnSpc>
                <a:spcPts val="3119"/>
              </a:lnSpc>
              <a:spcBef>
                <a:spcPct val="0"/>
              </a:spcBef>
            </a:pPr>
            <a:r>
              <a:rPr lang="en-US" b="true" sz="2599">
                <a:solidFill>
                  <a:srgbClr val="000000"/>
                </a:solidFill>
                <a:latin typeface="DM Sans Bold"/>
                <a:ea typeface="DM Sans Bold"/>
                <a:cs typeface="DM Sans Bold"/>
                <a:sym typeface="DM Sans Bold"/>
              </a:rPr>
              <a:t>Empoderamiento</a:t>
            </a:r>
          </a:p>
        </p:txBody>
      </p:sp>
      <p:sp>
        <p:nvSpPr>
          <p:cNvPr name="TextBox 19" id="19"/>
          <p:cNvSpPr txBox="true"/>
          <p:nvPr/>
        </p:nvSpPr>
        <p:spPr>
          <a:xfrm rot="0">
            <a:off x="3197780" y="1910158"/>
            <a:ext cx="11892439"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Plataforma Integral de Gestión TECHO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26687">
            <a:off x="6492480" y="4642845"/>
            <a:ext cx="1066497" cy="995842"/>
          </a:xfrm>
          <a:custGeom>
            <a:avLst/>
            <a:gdLst/>
            <a:ahLst/>
            <a:cxnLst/>
            <a:rect r="r" b="b" t="t" l="l"/>
            <a:pathLst>
              <a:path h="995842" w="1066497">
                <a:moveTo>
                  <a:pt x="0" y="0"/>
                </a:moveTo>
                <a:lnTo>
                  <a:pt x="1066497" y="0"/>
                </a:lnTo>
                <a:lnTo>
                  <a:pt x="1066497" y="995841"/>
                </a:lnTo>
                <a:lnTo>
                  <a:pt x="0" y="9958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006817" y="4497693"/>
            <a:ext cx="2134195" cy="4074835"/>
          </a:xfrm>
          <a:custGeom>
            <a:avLst/>
            <a:gdLst/>
            <a:ahLst/>
            <a:cxnLst/>
            <a:rect r="r" b="b" t="t" l="l"/>
            <a:pathLst>
              <a:path h="4074835" w="2134195">
                <a:moveTo>
                  <a:pt x="0" y="0"/>
                </a:moveTo>
                <a:lnTo>
                  <a:pt x="2134195" y="0"/>
                </a:lnTo>
                <a:lnTo>
                  <a:pt x="2134195" y="4074835"/>
                </a:lnTo>
                <a:lnTo>
                  <a:pt x="0" y="4074835"/>
                </a:lnTo>
                <a:lnTo>
                  <a:pt x="0" y="0"/>
                </a:lnTo>
                <a:close/>
              </a:path>
            </a:pathLst>
          </a:custGeom>
          <a:blipFill>
            <a:blip r:embed="rId5"/>
            <a:stretch>
              <a:fillRect l="0" t="0" r="0" b="0"/>
            </a:stretch>
          </a:blipFill>
        </p:spPr>
      </p:sp>
      <p:sp>
        <p:nvSpPr>
          <p:cNvPr name="Freeform 4" id="4"/>
          <p:cNvSpPr/>
          <p:nvPr/>
        </p:nvSpPr>
        <p:spPr>
          <a:xfrm flipH="false" flipV="false" rot="-8233766">
            <a:off x="6724140" y="6733491"/>
            <a:ext cx="489147" cy="1262314"/>
          </a:xfrm>
          <a:custGeom>
            <a:avLst/>
            <a:gdLst/>
            <a:ahLst/>
            <a:cxnLst/>
            <a:rect r="r" b="b" t="t" l="l"/>
            <a:pathLst>
              <a:path h="1262314" w="489147">
                <a:moveTo>
                  <a:pt x="0" y="0"/>
                </a:moveTo>
                <a:lnTo>
                  <a:pt x="489146" y="0"/>
                </a:lnTo>
                <a:lnTo>
                  <a:pt x="489146" y="1262315"/>
                </a:lnTo>
                <a:lnTo>
                  <a:pt x="0" y="12623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15522">
            <a:off x="7325232" y="5704795"/>
            <a:ext cx="923025" cy="742968"/>
          </a:xfrm>
          <a:custGeom>
            <a:avLst/>
            <a:gdLst/>
            <a:ahLst/>
            <a:cxnLst/>
            <a:rect r="r" b="b" t="t" l="l"/>
            <a:pathLst>
              <a:path h="742968" w="923025">
                <a:moveTo>
                  <a:pt x="0" y="0"/>
                </a:moveTo>
                <a:lnTo>
                  <a:pt x="923025" y="0"/>
                </a:lnTo>
                <a:lnTo>
                  <a:pt x="923025" y="742967"/>
                </a:lnTo>
                <a:lnTo>
                  <a:pt x="0" y="7429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8926" y="5268978"/>
            <a:ext cx="2966483" cy="3434423"/>
          </a:xfrm>
          <a:custGeom>
            <a:avLst/>
            <a:gdLst/>
            <a:ahLst/>
            <a:cxnLst/>
            <a:rect r="r" b="b" t="t" l="l"/>
            <a:pathLst>
              <a:path h="3434423" w="2966483">
                <a:moveTo>
                  <a:pt x="0" y="0"/>
                </a:moveTo>
                <a:lnTo>
                  <a:pt x="2966483" y="0"/>
                </a:lnTo>
                <a:lnTo>
                  <a:pt x="2966483" y="3434423"/>
                </a:lnTo>
                <a:lnTo>
                  <a:pt x="0" y="34344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927339">
            <a:off x="13015066" y="4794380"/>
            <a:ext cx="729625" cy="1282857"/>
          </a:xfrm>
          <a:custGeom>
            <a:avLst/>
            <a:gdLst/>
            <a:ahLst/>
            <a:cxnLst/>
            <a:rect r="r" b="b" t="t" l="l"/>
            <a:pathLst>
              <a:path h="1282857" w="729625">
                <a:moveTo>
                  <a:pt x="0" y="0"/>
                </a:moveTo>
                <a:lnTo>
                  <a:pt x="729625" y="0"/>
                </a:lnTo>
                <a:lnTo>
                  <a:pt x="729625" y="1282857"/>
                </a:lnTo>
                <a:lnTo>
                  <a:pt x="0" y="1282857"/>
                </a:lnTo>
                <a:lnTo>
                  <a:pt x="0" y="0"/>
                </a:lnTo>
                <a:close/>
              </a:path>
            </a:pathLst>
          </a:custGeom>
          <a:blipFill>
            <a:blip r:embed="rId12"/>
            <a:stretch>
              <a:fillRect l="0" t="0" r="0" b="0"/>
            </a:stretch>
          </a:blipFill>
        </p:spPr>
      </p:sp>
      <p:sp>
        <p:nvSpPr>
          <p:cNvPr name="Freeform 8" id="8"/>
          <p:cNvSpPr/>
          <p:nvPr/>
        </p:nvSpPr>
        <p:spPr>
          <a:xfrm flipH="false" flipV="false" rot="-8623109">
            <a:off x="12821444" y="6440439"/>
            <a:ext cx="489147" cy="1262314"/>
          </a:xfrm>
          <a:custGeom>
            <a:avLst/>
            <a:gdLst/>
            <a:ahLst/>
            <a:cxnLst/>
            <a:rect r="r" b="b" t="t" l="l"/>
            <a:pathLst>
              <a:path h="1262314" w="489147">
                <a:moveTo>
                  <a:pt x="0" y="0"/>
                </a:moveTo>
                <a:lnTo>
                  <a:pt x="489147" y="0"/>
                </a:lnTo>
                <a:lnTo>
                  <a:pt x="489147" y="1262315"/>
                </a:lnTo>
                <a:lnTo>
                  <a:pt x="0" y="12623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747679" y="4422691"/>
            <a:ext cx="1055460" cy="846287"/>
          </a:xfrm>
          <a:custGeom>
            <a:avLst/>
            <a:gdLst/>
            <a:ahLst/>
            <a:cxnLst/>
            <a:rect r="r" b="b" t="t" l="l"/>
            <a:pathLst>
              <a:path h="846287" w="1055460">
                <a:moveTo>
                  <a:pt x="0" y="0"/>
                </a:moveTo>
                <a:lnTo>
                  <a:pt x="1055460" y="0"/>
                </a:lnTo>
                <a:lnTo>
                  <a:pt x="1055460" y="846287"/>
                </a:lnTo>
                <a:lnTo>
                  <a:pt x="0" y="8462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444991">
            <a:off x="6545519" y="6037999"/>
            <a:ext cx="669614" cy="714254"/>
          </a:xfrm>
          <a:custGeom>
            <a:avLst/>
            <a:gdLst/>
            <a:ahLst/>
            <a:cxnLst/>
            <a:rect r="r" b="b" t="t" l="l"/>
            <a:pathLst>
              <a:path h="714254" w="669614">
                <a:moveTo>
                  <a:pt x="0" y="0"/>
                </a:moveTo>
                <a:lnTo>
                  <a:pt x="669614" y="0"/>
                </a:lnTo>
                <a:lnTo>
                  <a:pt x="669614" y="714255"/>
                </a:lnTo>
                <a:lnTo>
                  <a:pt x="0" y="7142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3601645" y="3285553"/>
            <a:ext cx="4135052" cy="608554"/>
          </a:xfrm>
          <a:prstGeom prst="rect">
            <a:avLst/>
          </a:prstGeom>
        </p:spPr>
        <p:txBody>
          <a:bodyPr anchor="t" rtlCol="false" tIns="0" lIns="0" bIns="0" rIns="0">
            <a:spAutoFit/>
          </a:bodyPr>
          <a:lstStyle/>
          <a:p>
            <a:pPr algn="ctr">
              <a:lnSpc>
                <a:spcPts val="4655"/>
              </a:lnSpc>
            </a:pPr>
            <a:r>
              <a:rPr lang="en-US" sz="3879">
                <a:solidFill>
                  <a:srgbClr val="000000"/>
                </a:solidFill>
                <a:latin typeface="Arial"/>
                <a:ea typeface="Arial"/>
                <a:cs typeface="Arial"/>
                <a:sym typeface="Arial"/>
              </a:rPr>
              <a:t>Técnico supervisor</a:t>
            </a:r>
          </a:p>
        </p:txBody>
      </p:sp>
      <p:sp>
        <p:nvSpPr>
          <p:cNvPr name="TextBox 12" id="12"/>
          <p:cNvSpPr txBox="true"/>
          <p:nvPr/>
        </p:nvSpPr>
        <p:spPr>
          <a:xfrm rot="0">
            <a:off x="9414313" y="3285553"/>
            <a:ext cx="4211838" cy="608554"/>
          </a:xfrm>
          <a:prstGeom prst="rect">
            <a:avLst/>
          </a:prstGeom>
        </p:spPr>
        <p:txBody>
          <a:bodyPr anchor="t" rtlCol="false" tIns="0" lIns="0" bIns="0" rIns="0">
            <a:spAutoFit/>
          </a:bodyPr>
          <a:lstStyle/>
          <a:p>
            <a:pPr algn="ctr">
              <a:lnSpc>
                <a:spcPts val="4655"/>
              </a:lnSpc>
            </a:pPr>
            <a:r>
              <a:rPr lang="en-US" sz="3879">
                <a:solidFill>
                  <a:srgbClr val="000000"/>
                </a:solidFill>
                <a:latin typeface="Arial"/>
                <a:ea typeface="Arial"/>
                <a:cs typeface="Arial"/>
                <a:sym typeface="Arial"/>
              </a:rPr>
              <a:t>Técnico de campo</a:t>
            </a:r>
          </a:p>
        </p:txBody>
      </p:sp>
      <p:sp>
        <p:nvSpPr>
          <p:cNvPr name="TextBox 13" id="13"/>
          <p:cNvSpPr txBox="true"/>
          <p:nvPr/>
        </p:nvSpPr>
        <p:spPr>
          <a:xfrm rot="0">
            <a:off x="5574886" y="9250121"/>
            <a:ext cx="7138229" cy="390525"/>
          </a:xfrm>
          <a:prstGeom prst="rect">
            <a:avLst/>
          </a:prstGeom>
        </p:spPr>
        <p:txBody>
          <a:bodyPr anchor="t" rtlCol="false" tIns="0" lIns="0" bIns="0" rIns="0">
            <a:spAutoFit/>
          </a:bodyPr>
          <a:lstStyle/>
          <a:p>
            <a:pPr algn="ctr">
              <a:lnSpc>
                <a:spcPts val="3119"/>
              </a:lnSpc>
              <a:spcBef>
                <a:spcPct val="0"/>
              </a:spcBef>
            </a:pPr>
            <a:r>
              <a:rPr lang="en-US" b="true" sz="2599">
                <a:solidFill>
                  <a:srgbClr val="000000"/>
                </a:solidFill>
                <a:latin typeface="DM Sans Bold"/>
                <a:ea typeface="DM Sans Bold"/>
                <a:cs typeface="DM Sans Bold"/>
                <a:sym typeface="DM Sans Bold"/>
              </a:rPr>
              <a:t>Gestión transparente de incidencias.</a:t>
            </a:r>
          </a:p>
        </p:txBody>
      </p:sp>
      <p:sp>
        <p:nvSpPr>
          <p:cNvPr name="Freeform 14" id="14"/>
          <p:cNvSpPr/>
          <p:nvPr/>
        </p:nvSpPr>
        <p:spPr>
          <a:xfrm flipH="false" flipV="false" rot="0">
            <a:off x="8042472" y="3304603"/>
            <a:ext cx="1075953" cy="285127"/>
          </a:xfrm>
          <a:custGeom>
            <a:avLst/>
            <a:gdLst/>
            <a:ahLst/>
            <a:cxnLst/>
            <a:rect r="r" b="b" t="t" l="l"/>
            <a:pathLst>
              <a:path h="285127" w="1075953">
                <a:moveTo>
                  <a:pt x="0" y="0"/>
                </a:moveTo>
                <a:lnTo>
                  <a:pt x="1075953" y="0"/>
                </a:lnTo>
                <a:lnTo>
                  <a:pt x="1075953" y="285127"/>
                </a:lnTo>
                <a:lnTo>
                  <a:pt x="0" y="28512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true" flipV="true" rot="0">
            <a:off x="8042472" y="3690918"/>
            <a:ext cx="1075953" cy="285127"/>
          </a:xfrm>
          <a:custGeom>
            <a:avLst/>
            <a:gdLst/>
            <a:ahLst/>
            <a:cxnLst/>
            <a:rect r="r" b="b" t="t" l="l"/>
            <a:pathLst>
              <a:path h="285127" w="1075953">
                <a:moveTo>
                  <a:pt x="1075953" y="285128"/>
                </a:moveTo>
                <a:lnTo>
                  <a:pt x="0" y="285128"/>
                </a:lnTo>
                <a:lnTo>
                  <a:pt x="0" y="0"/>
                </a:lnTo>
                <a:lnTo>
                  <a:pt x="1075953" y="0"/>
                </a:lnTo>
                <a:lnTo>
                  <a:pt x="1075953" y="285128"/>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6" id="16"/>
          <p:cNvSpPr txBox="true"/>
          <p:nvPr/>
        </p:nvSpPr>
        <p:spPr>
          <a:xfrm rot="0">
            <a:off x="3197780" y="1910158"/>
            <a:ext cx="11892439"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Plataforma Integral de Gestión TECHO</a:t>
            </a:r>
          </a:p>
        </p:txBody>
      </p:sp>
      <p:grpSp>
        <p:nvGrpSpPr>
          <p:cNvPr name="Group 17" id="17"/>
          <p:cNvGrpSpPr>
            <a:grpSpLocks noChangeAspect="true"/>
          </p:cNvGrpSpPr>
          <p:nvPr/>
        </p:nvGrpSpPr>
        <p:grpSpPr>
          <a:xfrm rot="0">
            <a:off x="387725" y="389851"/>
            <a:ext cx="2885349" cy="1110732"/>
            <a:chOff x="0" y="0"/>
            <a:chExt cx="3847132" cy="1480976"/>
          </a:xfrm>
        </p:grpSpPr>
        <p:sp>
          <p:nvSpPr>
            <p:cNvPr name="Freeform 18" id="18"/>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19"/>
              <a:stretch>
                <a:fillRect l="0" t="0" r="-1" b="-1"/>
              </a:stretch>
            </a:blipFill>
          </p:spPr>
        </p:sp>
      </p:grpSp>
      <p:grpSp>
        <p:nvGrpSpPr>
          <p:cNvPr name="Group 19" id="19"/>
          <p:cNvGrpSpPr>
            <a:grpSpLocks noChangeAspect="true"/>
          </p:cNvGrpSpPr>
          <p:nvPr/>
        </p:nvGrpSpPr>
        <p:grpSpPr>
          <a:xfrm rot="0">
            <a:off x="13393010" y="389851"/>
            <a:ext cx="4712109" cy="1178028"/>
            <a:chOff x="0" y="0"/>
            <a:chExt cx="6282812" cy="1570704"/>
          </a:xfrm>
        </p:grpSpPr>
        <p:sp>
          <p:nvSpPr>
            <p:cNvPr name="Freeform 20" id="20"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20"/>
              <a:stretch>
                <a:fillRect l="0" t="0" r="0" b="2"/>
              </a:stretch>
            </a:blipFill>
          </p:spPr>
        </p:sp>
      </p:grpSp>
      <p:grpSp>
        <p:nvGrpSpPr>
          <p:cNvPr name="Group 21" id="21"/>
          <p:cNvGrpSpPr/>
          <p:nvPr/>
        </p:nvGrpSpPr>
        <p:grpSpPr>
          <a:xfrm rot="0">
            <a:off x="5685940" y="255723"/>
            <a:ext cx="6172200" cy="464948"/>
            <a:chOff x="0" y="0"/>
            <a:chExt cx="8229600" cy="619930"/>
          </a:xfrm>
        </p:grpSpPr>
        <p:sp>
          <p:nvSpPr>
            <p:cNvPr name="Freeform 22" id="22"/>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3" id="23"/>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4" id="24"/>
          <p:cNvSpPr txBox="true"/>
          <p:nvPr/>
        </p:nvSpPr>
        <p:spPr>
          <a:xfrm rot="0">
            <a:off x="6564279" y="1205049"/>
            <a:ext cx="4415524" cy="543184"/>
          </a:xfrm>
          <a:prstGeom prst="rect">
            <a:avLst/>
          </a:prstGeom>
        </p:spPr>
        <p:txBody>
          <a:bodyPr anchor="t" rtlCol="false" tIns="0" lIns="0" bIns="0" rIns="0">
            <a:spAutoFit/>
          </a:bodyPr>
          <a:lstStyle/>
          <a:p>
            <a:pPr algn="ctr">
              <a:lnSpc>
                <a:spcPts val="4146"/>
              </a:lnSpc>
            </a:pPr>
            <a:r>
              <a:rPr lang="en-US" sz="3455">
                <a:solidFill>
                  <a:srgbClr val="000000"/>
                </a:solidFill>
                <a:latin typeface="Arial"/>
                <a:ea typeface="Arial"/>
                <a:cs typeface="Arial"/>
                <a:sym typeface="Arial"/>
              </a:rPr>
              <a:t>Propuesta de Solución</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641379">
            <a:off x="6553846" y="6908193"/>
            <a:ext cx="640017" cy="1651656"/>
          </a:xfrm>
          <a:custGeom>
            <a:avLst/>
            <a:gdLst/>
            <a:ahLst/>
            <a:cxnLst/>
            <a:rect r="r" b="b" t="t" l="l"/>
            <a:pathLst>
              <a:path h="1651656" w="640017">
                <a:moveTo>
                  <a:pt x="640017" y="0"/>
                </a:moveTo>
                <a:lnTo>
                  <a:pt x="0" y="0"/>
                </a:lnTo>
                <a:lnTo>
                  <a:pt x="0" y="1651656"/>
                </a:lnTo>
                <a:lnTo>
                  <a:pt x="640017" y="1651656"/>
                </a:lnTo>
                <a:lnTo>
                  <a:pt x="640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707202" y="4456213"/>
            <a:ext cx="4857995" cy="4463283"/>
          </a:xfrm>
          <a:custGeom>
            <a:avLst/>
            <a:gdLst/>
            <a:ahLst/>
            <a:cxnLst/>
            <a:rect r="r" b="b" t="t" l="l"/>
            <a:pathLst>
              <a:path h="4463283" w="4857995">
                <a:moveTo>
                  <a:pt x="0" y="0"/>
                </a:moveTo>
                <a:lnTo>
                  <a:pt x="4857995" y="0"/>
                </a:lnTo>
                <a:lnTo>
                  <a:pt x="4857995" y="4463283"/>
                </a:lnTo>
                <a:lnTo>
                  <a:pt x="0" y="4463283"/>
                </a:lnTo>
                <a:lnTo>
                  <a:pt x="0" y="0"/>
                </a:lnTo>
                <a:close/>
              </a:path>
            </a:pathLst>
          </a:custGeom>
          <a:blipFill>
            <a:blip r:embed="rId5"/>
            <a:stretch>
              <a:fillRect l="0" t="0" r="0" b="0"/>
            </a:stretch>
          </a:blipFill>
        </p:spPr>
      </p:sp>
      <p:sp>
        <p:nvSpPr>
          <p:cNvPr name="Freeform 4" id="4"/>
          <p:cNvSpPr/>
          <p:nvPr/>
        </p:nvSpPr>
        <p:spPr>
          <a:xfrm flipH="false" flipV="false" rot="0">
            <a:off x="6370901" y="4056657"/>
            <a:ext cx="1394992" cy="1369629"/>
          </a:xfrm>
          <a:custGeom>
            <a:avLst/>
            <a:gdLst/>
            <a:ahLst/>
            <a:cxnLst/>
            <a:rect r="r" b="b" t="t" l="l"/>
            <a:pathLst>
              <a:path h="1369629" w="1394992">
                <a:moveTo>
                  <a:pt x="0" y="0"/>
                </a:moveTo>
                <a:lnTo>
                  <a:pt x="1394993" y="0"/>
                </a:lnTo>
                <a:lnTo>
                  <a:pt x="1394993" y="1369629"/>
                </a:lnTo>
                <a:lnTo>
                  <a:pt x="0" y="1369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734165" y="5674063"/>
            <a:ext cx="1375614" cy="1203662"/>
          </a:xfrm>
          <a:custGeom>
            <a:avLst/>
            <a:gdLst/>
            <a:ahLst/>
            <a:cxnLst/>
            <a:rect r="r" b="b" t="t" l="l"/>
            <a:pathLst>
              <a:path h="1203662" w="1375614">
                <a:moveTo>
                  <a:pt x="0" y="0"/>
                </a:moveTo>
                <a:lnTo>
                  <a:pt x="1375614" y="0"/>
                </a:lnTo>
                <a:lnTo>
                  <a:pt x="1375614" y="1203662"/>
                </a:lnTo>
                <a:lnTo>
                  <a:pt x="0" y="12036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978884" y="4368121"/>
            <a:ext cx="1150861" cy="1305942"/>
          </a:xfrm>
          <a:custGeom>
            <a:avLst/>
            <a:gdLst/>
            <a:ahLst/>
            <a:cxnLst/>
            <a:rect r="r" b="b" t="t" l="l"/>
            <a:pathLst>
              <a:path h="1305942" w="1150861">
                <a:moveTo>
                  <a:pt x="0" y="0"/>
                </a:moveTo>
                <a:lnTo>
                  <a:pt x="1150862" y="0"/>
                </a:lnTo>
                <a:lnTo>
                  <a:pt x="1150862" y="1305942"/>
                </a:lnTo>
                <a:lnTo>
                  <a:pt x="0" y="13059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7707202" y="3216153"/>
            <a:ext cx="3067802" cy="614028"/>
          </a:xfrm>
          <a:prstGeom prst="rect">
            <a:avLst/>
          </a:prstGeom>
        </p:spPr>
        <p:txBody>
          <a:bodyPr anchor="t" rtlCol="false" tIns="0" lIns="0" bIns="0" rIns="0">
            <a:spAutoFit/>
          </a:bodyPr>
          <a:lstStyle/>
          <a:p>
            <a:pPr algn="ctr">
              <a:lnSpc>
                <a:spcPts val="4698"/>
              </a:lnSpc>
            </a:pPr>
            <a:r>
              <a:rPr lang="en-US" sz="3915">
                <a:solidFill>
                  <a:srgbClr val="000000"/>
                </a:solidFill>
                <a:latin typeface="Arial"/>
                <a:ea typeface="Arial"/>
                <a:cs typeface="Arial"/>
                <a:sym typeface="Arial"/>
              </a:rPr>
              <a:t>Administrador</a:t>
            </a:r>
          </a:p>
        </p:txBody>
      </p:sp>
      <p:sp>
        <p:nvSpPr>
          <p:cNvPr name="TextBox 8" id="8"/>
          <p:cNvSpPr txBox="true"/>
          <p:nvPr/>
        </p:nvSpPr>
        <p:spPr>
          <a:xfrm rot="0">
            <a:off x="6467202" y="9396816"/>
            <a:ext cx="5549714" cy="390525"/>
          </a:xfrm>
          <a:prstGeom prst="rect">
            <a:avLst/>
          </a:prstGeom>
        </p:spPr>
        <p:txBody>
          <a:bodyPr anchor="t" rtlCol="false" tIns="0" lIns="0" bIns="0" rIns="0">
            <a:spAutoFit/>
          </a:bodyPr>
          <a:lstStyle/>
          <a:p>
            <a:pPr algn="ctr">
              <a:lnSpc>
                <a:spcPts val="3119"/>
              </a:lnSpc>
              <a:spcBef>
                <a:spcPct val="0"/>
              </a:spcBef>
            </a:pPr>
            <a:r>
              <a:rPr lang="en-US" b="true" sz="2599">
                <a:solidFill>
                  <a:srgbClr val="000000"/>
                </a:solidFill>
                <a:latin typeface="DM Sans Bold"/>
                <a:ea typeface="DM Sans Bold"/>
                <a:cs typeface="DM Sans Bold"/>
                <a:sym typeface="DM Sans Bold"/>
              </a:rPr>
              <a:t>Administración del sistema</a:t>
            </a:r>
          </a:p>
        </p:txBody>
      </p:sp>
      <p:sp>
        <p:nvSpPr>
          <p:cNvPr name="TextBox 9" id="9"/>
          <p:cNvSpPr txBox="true"/>
          <p:nvPr/>
        </p:nvSpPr>
        <p:spPr>
          <a:xfrm rot="0">
            <a:off x="3197780" y="1910158"/>
            <a:ext cx="11892439"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Plataforma Integral de Gestión TECHO</a:t>
            </a:r>
          </a:p>
        </p:txBody>
      </p:sp>
      <p:grpSp>
        <p:nvGrpSpPr>
          <p:cNvPr name="Group 10" id="10"/>
          <p:cNvGrpSpPr>
            <a:grpSpLocks noChangeAspect="true"/>
          </p:cNvGrpSpPr>
          <p:nvPr/>
        </p:nvGrpSpPr>
        <p:grpSpPr>
          <a:xfrm rot="0">
            <a:off x="387725" y="389851"/>
            <a:ext cx="2885349" cy="1110732"/>
            <a:chOff x="0" y="0"/>
            <a:chExt cx="3847132" cy="1480976"/>
          </a:xfrm>
        </p:grpSpPr>
        <p:sp>
          <p:nvSpPr>
            <p:cNvPr name="Freeform 11" id="11"/>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12"/>
              <a:stretch>
                <a:fillRect l="0" t="0" r="-1" b="-1"/>
              </a:stretch>
            </a:blipFill>
          </p:spPr>
        </p:sp>
      </p:grpSp>
      <p:grpSp>
        <p:nvGrpSpPr>
          <p:cNvPr name="Group 12" id="12"/>
          <p:cNvGrpSpPr>
            <a:grpSpLocks noChangeAspect="true"/>
          </p:cNvGrpSpPr>
          <p:nvPr/>
        </p:nvGrpSpPr>
        <p:grpSpPr>
          <a:xfrm rot="0">
            <a:off x="13393010" y="389851"/>
            <a:ext cx="4712109" cy="1178028"/>
            <a:chOff x="0" y="0"/>
            <a:chExt cx="6282812" cy="1570704"/>
          </a:xfrm>
        </p:grpSpPr>
        <p:sp>
          <p:nvSpPr>
            <p:cNvPr name="Freeform 13" id="13"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13"/>
              <a:stretch>
                <a:fillRect l="0" t="0" r="0" b="2"/>
              </a:stretch>
            </a:blipFill>
          </p:spPr>
        </p:sp>
      </p:grpSp>
      <p:grpSp>
        <p:nvGrpSpPr>
          <p:cNvPr name="Group 14" id="14"/>
          <p:cNvGrpSpPr/>
          <p:nvPr/>
        </p:nvGrpSpPr>
        <p:grpSpPr>
          <a:xfrm rot="0">
            <a:off x="5685940" y="255723"/>
            <a:ext cx="6172200" cy="464948"/>
            <a:chOff x="0" y="0"/>
            <a:chExt cx="8229600" cy="619930"/>
          </a:xfrm>
        </p:grpSpPr>
        <p:sp>
          <p:nvSpPr>
            <p:cNvPr name="Freeform 15" id="15"/>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6" id="16"/>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17" id="17"/>
          <p:cNvSpPr txBox="true"/>
          <p:nvPr/>
        </p:nvSpPr>
        <p:spPr>
          <a:xfrm rot="0">
            <a:off x="6564279" y="1205049"/>
            <a:ext cx="4415524" cy="543184"/>
          </a:xfrm>
          <a:prstGeom prst="rect">
            <a:avLst/>
          </a:prstGeom>
        </p:spPr>
        <p:txBody>
          <a:bodyPr anchor="t" rtlCol="false" tIns="0" lIns="0" bIns="0" rIns="0">
            <a:spAutoFit/>
          </a:bodyPr>
          <a:lstStyle/>
          <a:p>
            <a:pPr algn="ctr">
              <a:lnSpc>
                <a:spcPts val="4146"/>
              </a:lnSpc>
            </a:pPr>
            <a:r>
              <a:rPr lang="en-US" sz="3455">
                <a:solidFill>
                  <a:srgbClr val="000000"/>
                </a:solidFill>
                <a:latin typeface="Arial"/>
                <a:ea typeface="Arial"/>
                <a:cs typeface="Arial"/>
                <a:sym typeface="Arial"/>
              </a:rPr>
              <a:t>Propuesta de Solución</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DAG57ou17c4</dc:identifier>
  <dcterms:modified xsi:type="dcterms:W3CDTF">2011-08-01T06:04:30Z</dcterms:modified>
  <cp:revision>1</cp:revision>
  <dc:title>Presentación Final TECHO-Chile.pptx</dc:title>
</cp:coreProperties>
</file>